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8" r:id="rId5"/>
    <p:sldId id="261" r:id="rId6"/>
    <p:sldId id="262" r:id="rId7"/>
    <p:sldId id="292" r:id="rId8"/>
    <p:sldId id="267" r:id="rId9"/>
    <p:sldId id="263" r:id="rId10"/>
    <p:sldId id="264" r:id="rId11"/>
    <p:sldId id="266" r:id="rId12"/>
    <p:sldId id="268" r:id="rId13"/>
    <p:sldId id="269" r:id="rId14"/>
    <p:sldId id="275" r:id="rId15"/>
    <p:sldId id="276" r:id="rId16"/>
    <p:sldId id="303" r:id="rId17"/>
    <p:sldId id="293" r:id="rId18"/>
    <p:sldId id="300" r:id="rId19"/>
    <p:sldId id="287" r:id="rId20"/>
    <p:sldId id="288" r:id="rId21"/>
    <p:sldId id="289" r:id="rId22"/>
    <p:sldId id="290" r:id="rId23"/>
    <p:sldId id="297" r:id="rId24"/>
    <p:sldId id="301" r:id="rId25"/>
    <p:sldId id="279" r:id="rId26"/>
    <p:sldId id="281" r:id="rId27"/>
    <p:sldId id="282" r:id="rId28"/>
    <p:sldId id="280" r:id="rId29"/>
    <p:sldId id="302" r:id="rId30"/>
    <p:sldId id="283" r:id="rId31"/>
    <p:sldId id="294" r:id="rId32"/>
    <p:sldId id="271" r:id="rId33"/>
    <p:sldId id="29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268FC-9FB4-41C9-8F2F-CE5193E450C7}" v="1111" dt="2023-05-10T12:34:25.685"/>
    <p1510:client id="{BFB002D3-BF5D-4CE9-B5C7-EB17CDFECDE6}" v="332" dt="2023-05-10T12:16:44.512"/>
    <p1510:client id="{E1D03F30-045E-4CBF-AD12-ADFA23A6E3F8}" v="468" dt="2023-05-10T12:32:19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58A3-4AF2-C9DA-5479-2DF0ADA69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71D8F-93A7-E49C-BB6D-B84C56528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EA51D-7452-064D-8EC9-54619FF8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AB8F4-4F6D-0B4C-4E18-D5AF3436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32167-D026-A9BD-49D7-F723EC32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92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3643-EA2E-74BC-971A-3C58AEE1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497AB-DB03-49D1-94E7-0C588B7F2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D3791-058B-6AAA-F0E7-EC0EB063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14649-1F00-B4E6-993D-BF2CB895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F1A57-4D54-560F-CEEE-B6458119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AF048-2B93-6F8F-9A14-BD627B576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08202-CF87-6379-EB5A-81340E402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BDB4-00D1-E4B9-3E79-2E5E0A68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6243F-335D-8DE3-7093-7858DDB0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E6821-FD38-1887-CBAF-00D6410C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7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pols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619153C5-D29B-5145-8F43-6136E89FE8C5}"/>
              </a:ext>
            </a:extLst>
          </p:cNvPr>
          <p:cNvSpPr/>
          <p:nvPr userDrawn="1"/>
        </p:nvSpPr>
        <p:spPr>
          <a:xfrm>
            <a:off x="498113" y="526941"/>
            <a:ext cx="11249602" cy="5653933"/>
          </a:xfrm>
          <a:prstGeom prst="rect">
            <a:avLst/>
          </a:prstGeom>
          <a:solidFill>
            <a:srgbClr val="F1F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8832577-731F-F843-B530-2F0450F38A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7992" y="6270212"/>
            <a:ext cx="1192399" cy="421639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E27EDCD0-0925-084C-BA55-CDB7AB834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5381" y="2186179"/>
            <a:ext cx="7045998" cy="6785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Titel</a:t>
            </a:r>
            <a:endParaRPr lang="nl-BE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2A851B3-B478-1946-9814-87739D99841A}"/>
              </a:ext>
            </a:extLst>
          </p:cNvPr>
          <p:cNvCxnSpPr/>
          <p:nvPr userDrawn="1"/>
        </p:nvCxnSpPr>
        <p:spPr>
          <a:xfrm>
            <a:off x="0" y="6180875"/>
            <a:ext cx="12192000" cy="0"/>
          </a:xfrm>
          <a:prstGeom prst="line">
            <a:avLst/>
          </a:prstGeom>
          <a:ln>
            <a:solidFill>
              <a:srgbClr val="D5D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DEDC6F-B3A2-4C4F-BA67-EEBA5A5186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688" t="15577" r="18528" b="9236"/>
          <a:stretch/>
        </p:blipFill>
        <p:spPr>
          <a:xfrm>
            <a:off x="8791379" y="516554"/>
            <a:ext cx="2956336" cy="2705426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62887F1-D31A-8540-B28E-DA00B2BAD6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5380" y="3396057"/>
            <a:ext cx="7045999" cy="1170081"/>
          </a:xfrm>
        </p:spPr>
        <p:txBody>
          <a:bodyPr/>
          <a:lstStyle>
            <a:lvl1pPr marL="0" indent="0">
              <a:buNone/>
              <a:defRPr sz="2000">
                <a:solidFill>
                  <a:srgbClr val="8C8C8C"/>
                </a:solidFill>
              </a:defRPr>
            </a:lvl1pPr>
          </a:lstStyle>
          <a:p>
            <a:r>
              <a:rPr lang="nl-NL"/>
              <a:t>Ondertitel</a:t>
            </a:r>
            <a:endParaRPr lang="nl-BE"/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7E3D6C00-E6A5-784C-B8C0-6AF7E961B01B}"/>
              </a:ext>
            </a:extLst>
          </p:cNvPr>
          <p:cNvSpPr txBox="1">
            <a:spLocks/>
          </p:cNvSpPr>
          <p:nvPr userDrawn="1"/>
        </p:nvSpPr>
        <p:spPr>
          <a:xfrm>
            <a:off x="9522879" y="66642"/>
            <a:ext cx="2622626" cy="30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D5D6D5"/>
                </a:solidFill>
                <a:latin typeface="EB Garamond" pitchFamily="2" charset="0"/>
                <a:ea typeface="EB Garamond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l-BE" sz="1000" b="0" kern="1200">
              <a:solidFill>
                <a:srgbClr val="8C8C8C"/>
              </a:solidFill>
              <a:effectLst/>
              <a:latin typeface="Alegreya Sans" pitchFamily="2" charset="77"/>
              <a:ea typeface="EB Garamond" pitchFamily="2" charset="0"/>
              <a:cs typeface="+mn-cs"/>
            </a:endParaRPr>
          </a:p>
        </p:txBody>
      </p:sp>
      <p:sp>
        <p:nvSpPr>
          <p:cNvPr id="12" name="Tijdelijke aanduiding voor tekst 13">
            <a:extLst>
              <a:ext uri="{FF2B5EF4-FFF2-40B4-BE49-F238E27FC236}">
                <a16:creationId xmlns:a16="http://schemas.microsoft.com/office/drawing/2014/main" id="{E7B934F6-2526-914C-8BB4-F4E58E7FA0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5381" y="1817434"/>
            <a:ext cx="3724086" cy="2489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100" baseline="0">
                <a:solidFill>
                  <a:srgbClr val="089AD0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pPr lvl="0"/>
            <a:r>
              <a:rPr lang="nl-BE"/>
              <a:t>CATEGORIE</a:t>
            </a:r>
            <a:endParaRPr lang="en-US"/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BD76D65B-8B21-4099-BCC5-8D3E85D6A4AF}"/>
              </a:ext>
            </a:extLst>
          </p:cNvPr>
          <p:cNvSpPr txBox="1">
            <a:spLocks/>
          </p:cNvSpPr>
          <p:nvPr userDrawn="1"/>
        </p:nvSpPr>
        <p:spPr>
          <a:xfrm>
            <a:off x="9215343" y="6410965"/>
            <a:ext cx="2622626" cy="339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D5D6D5"/>
                </a:solidFill>
                <a:latin typeface="EB Garamond" pitchFamily="2" charset="0"/>
                <a:ea typeface="EB Garamond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www.brepol</a:t>
            </a:r>
            <a:r>
              <a:rPr lang="en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i</a:t>
            </a:r>
            <a:r>
              <a:rPr lang="nl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s.net</a:t>
            </a:r>
            <a:r>
              <a:rPr lang="en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       -       </a:t>
            </a:r>
            <a:r>
              <a:rPr lang="nl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w</a:t>
            </a:r>
            <a:r>
              <a:rPr lang="en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w</a:t>
            </a:r>
            <a:r>
              <a:rPr lang="nl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w</a:t>
            </a:r>
            <a:r>
              <a:rPr lang="en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.</a:t>
            </a:r>
            <a:r>
              <a:rPr lang="nl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b</a:t>
            </a:r>
            <a:r>
              <a:rPr lang="en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r</a:t>
            </a:r>
            <a:r>
              <a:rPr lang="nl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e</a:t>
            </a:r>
            <a:r>
              <a:rPr lang="en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p</a:t>
            </a:r>
            <a:r>
              <a:rPr lang="nl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o</a:t>
            </a:r>
            <a:r>
              <a:rPr lang="en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l</a:t>
            </a:r>
            <a:r>
              <a:rPr lang="nl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s</a:t>
            </a:r>
            <a:r>
              <a:rPr lang="en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.</a:t>
            </a:r>
            <a:r>
              <a:rPr lang="nl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n</a:t>
            </a:r>
            <a:r>
              <a:rPr lang="en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e</a:t>
            </a:r>
            <a:r>
              <a:rPr lang="nl-BE" sz="1000" b="0" kern="1200">
                <a:solidFill>
                  <a:srgbClr val="010000"/>
                </a:solidFill>
                <a:effectLst/>
                <a:latin typeface="Alegreya Sans" pitchFamily="2" charset="77"/>
                <a:ea typeface="EB Garamond" pitchFamily="2" charset="0"/>
                <a:cs typeface="+mn-cs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1255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EC64-CF15-B6D4-BD2E-0B8A05EF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2DBAB-053C-1F6A-6744-FEC16528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0E98E-A285-4B44-0355-40D88368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9651A-8F35-CBF9-1ED7-8BF85768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C80A4-C498-7C63-06CB-FFB8DA4B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00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D5EB-6DC6-8E3A-C3C5-9D8D43F3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D6B9-CB5F-98E6-865B-C77302AD9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25405-4788-388E-98B3-41DDDC07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26C77-8916-83A6-74E5-175948E8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A61F-86F1-8226-30C4-F53B9370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09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146A-4279-1ADF-A6BF-9E604EA9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30DDA-0B7D-C0F4-C2EC-ED5AB82B9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768B7-2423-3C4A-CA47-D5367FE67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A313F-9E9A-82BC-4279-3294848A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A4FFB-6D4D-E481-F034-89805851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8DC92-0865-05D7-70A2-5B2A5289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2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28C9-99AA-17B4-A69A-098F17CB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CD7D-FA6A-8C97-7696-57BC71D87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056D3-E994-CE2F-7C64-7E67230B8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8956D-6202-443C-97CF-AD82E062D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8528B-55EF-D6F8-0D0C-1C7318D5F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15921-CBBD-6915-F470-5B5ADE9F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7C470-6C29-15BB-ECEF-5EF05C50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6AED9-E128-9283-B6BB-9B251BC9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6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1EC6-A4B5-94EC-D9B7-440AB782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65452-3AF4-B45A-27BC-5C183C32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4E940-4B25-3044-79B3-1ABBC855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7924E-0E86-ADD3-2C31-F97CED9F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39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3CF87-02B0-1F1C-A381-5313B597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B5BFA-3616-FB47-8B71-1CDF0241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254AB-143A-A4B7-8A98-219A7270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C9FB-9AB9-9DB7-C9AF-3B61025D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E18E-708F-687C-7F00-5DECA093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AC898-3ADB-C061-4E97-9593E635E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8200A-2637-C35A-CF94-0F0F5AC8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654B9-9AF4-3E92-494E-8D7B14A4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6BD4D-6C90-C5CD-CC21-5AD57A5D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0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5F1E-B18B-14BC-52E2-787A0C84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5FAB8-1B6E-5DE1-4832-4BDF6A4D1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F64D2-27FE-C4D5-DE3C-9A974BEDB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72DFD-9FC8-0E77-6BA7-2EB63CF8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ECC4D-E2CE-C2AB-AD09-3CB75139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7F783-E6F0-FD83-5A93-3434B520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1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725BE3-8871-392E-1C77-19A5EEE9B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DFB3F-5B9E-0885-2C5A-DC5E1538E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993B9-CEDD-9852-BFAA-97573FE44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B2AB5-A080-419B-AC21-7E771901848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DF0CD-FAAF-3ADA-4CC7-6412E025D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BC0A0-B2F3-5875-62BD-104F277B7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36AB7-81FD-480A-BEB9-DAABAB1AB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9DAD-0C70-3959-8273-2CF5891F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380" y="1904474"/>
            <a:ext cx="9029011" cy="1229711"/>
          </a:xfrm>
        </p:spPr>
        <p:txBody>
          <a:bodyPr>
            <a:noAutofit/>
          </a:bodyPr>
          <a:lstStyle/>
          <a:p>
            <a:r>
              <a:rPr lang="en-GB" b="1">
                <a:latin typeface="Alegreya Sans" panose="00000500000000000000" pitchFamily="2" charset="0"/>
              </a:rPr>
              <a:t>Getting Used to the</a:t>
            </a:r>
            <a:br>
              <a:rPr lang="en-GB" b="1">
                <a:latin typeface="Alegreya Sans" panose="00000500000000000000" pitchFamily="2" charset="0"/>
              </a:rPr>
            </a:br>
            <a:r>
              <a:rPr lang="en-GB" b="1" i="1">
                <a:latin typeface="Alegreya Sans" panose="00000500000000000000" pitchFamily="2" charset="0"/>
              </a:rPr>
              <a:t>Database of Latin Dictionaries</a:t>
            </a:r>
            <a:r>
              <a:rPr lang="en-GB" b="1">
                <a:latin typeface="Alegreya Sans" panose="00000500000000000000" pitchFamily="2" charset="0"/>
              </a:rPr>
              <a:t>’</a:t>
            </a:r>
            <a:br>
              <a:rPr lang="en-GB" b="1">
                <a:latin typeface="Alegreya Sans" panose="00000500000000000000" pitchFamily="2" charset="0"/>
              </a:rPr>
            </a:br>
            <a:r>
              <a:rPr lang="en-GB" b="1">
                <a:latin typeface="Alegreya Sans" panose="00000500000000000000" pitchFamily="2" charset="0"/>
              </a:rPr>
              <a:t>New Interface</a:t>
            </a:r>
            <a:endParaRPr lang="en-US" b="1">
              <a:latin typeface="Alegreya Sans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DC517-33EA-7023-9EE1-59045A214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5380" y="3887759"/>
            <a:ext cx="7045999" cy="1170081"/>
          </a:xfrm>
        </p:spPr>
        <p:txBody>
          <a:bodyPr>
            <a:noAutofit/>
          </a:bodyPr>
          <a:lstStyle/>
          <a:p>
            <a:r>
              <a:rPr lang="nl-BE" sz="4000">
                <a:latin typeface="Alegreya Sans" panose="00000500000000000000" pitchFamily="2" charset="0"/>
              </a:rPr>
              <a:t>An </a:t>
            </a:r>
            <a:r>
              <a:rPr lang="nl-BE" sz="4000" err="1">
                <a:latin typeface="Alegreya Sans" panose="00000500000000000000" pitchFamily="2" charset="0"/>
              </a:rPr>
              <a:t>Introduction</a:t>
            </a:r>
            <a:r>
              <a:rPr lang="nl-BE" sz="4000">
                <a:latin typeface="Alegreya Sans" panose="00000500000000000000" pitchFamily="2" charset="0"/>
              </a:rPr>
              <a:t> </a:t>
            </a:r>
            <a:br>
              <a:rPr lang="nl-BE" sz="4000">
                <a:latin typeface="Alegreya Sans" panose="00000500000000000000" pitchFamily="2" charset="0"/>
              </a:rPr>
            </a:br>
            <a:r>
              <a:rPr lang="nl-BE" sz="4000" err="1">
                <a:latin typeface="Alegreya Sans" panose="00000500000000000000" pitchFamily="2" charset="0"/>
              </a:rPr>
              <a:t>for</a:t>
            </a:r>
            <a:r>
              <a:rPr lang="nl-BE" sz="4000">
                <a:latin typeface="Alegreya Sans" panose="00000500000000000000" pitchFamily="2" charset="0"/>
              </a:rPr>
              <a:t> Long-Time Users</a:t>
            </a:r>
            <a:endParaRPr lang="en-US" sz="4000">
              <a:latin typeface="Alegreya Sans" panose="00000500000000000000" pitchFamily="2" charset="0"/>
            </a:endParaRPr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142563B4-04C7-4932-277C-29AC6193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363" y="4370202"/>
            <a:ext cx="1933269" cy="16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4726F6-04B8-4BB8-D163-14E9699DE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6" y="1701832"/>
            <a:ext cx="5689780" cy="32096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Hits in a specific dictionary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41B098-08BF-79C9-AFD4-B12C13D56E94}"/>
              </a:ext>
            </a:extLst>
          </p:cNvPr>
          <p:cNvSpPr/>
          <p:nvPr/>
        </p:nvSpPr>
        <p:spPr>
          <a:xfrm>
            <a:off x="202545" y="3729963"/>
            <a:ext cx="5768103" cy="550798"/>
          </a:xfrm>
          <a:prstGeom prst="roundRect">
            <a:avLst>
              <a:gd name="adj" fmla="val 6643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A6AEB06-8D40-5B99-D089-4CC52CDD8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4" y="1701832"/>
            <a:ext cx="5701236" cy="320962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4A30557-4481-C9A6-BB76-3B2C7E2D89EB}"/>
              </a:ext>
            </a:extLst>
          </p:cNvPr>
          <p:cNvSpPr/>
          <p:nvPr/>
        </p:nvSpPr>
        <p:spPr>
          <a:xfrm>
            <a:off x="6153167" y="3833528"/>
            <a:ext cx="1802046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95E5DF-75B9-3D66-87A7-49E2ECBA7E33}"/>
              </a:ext>
            </a:extLst>
          </p:cNvPr>
          <p:cNvSpPr/>
          <p:nvPr/>
        </p:nvSpPr>
        <p:spPr>
          <a:xfrm>
            <a:off x="8137732" y="2818528"/>
            <a:ext cx="3968342" cy="1549541"/>
          </a:xfrm>
          <a:prstGeom prst="roundRect">
            <a:avLst>
              <a:gd name="adj" fmla="val 5486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814A074-1963-EB28-3554-57B927803251}"/>
              </a:ext>
            </a:extLst>
          </p:cNvPr>
          <p:cNvSpPr txBox="1">
            <a:spLocks/>
          </p:cNvSpPr>
          <p:nvPr/>
        </p:nvSpPr>
        <p:spPr>
          <a:xfrm>
            <a:off x="8952905" y="4501424"/>
            <a:ext cx="2592217" cy="4981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Now with preview</a:t>
            </a:r>
          </a:p>
        </p:txBody>
      </p:sp>
    </p:spTree>
    <p:extLst>
      <p:ext uri="{BB962C8B-B14F-4D97-AF65-F5344CB8AC3E}">
        <p14:creationId xmlns:p14="http://schemas.microsoft.com/office/powerpoint/2010/main" val="26302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4726F6-04B8-4BB8-D163-14E9699DE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6" y="1701832"/>
            <a:ext cx="5689780" cy="32096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Full article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A6AEB06-8D40-5B99-D089-4CC52CDD8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4" y="1701832"/>
            <a:ext cx="5701236" cy="32096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CAA26C-2088-1FB7-4D71-895E08027A2B}"/>
              </a:ext>
            </a:extLst>
          </p:cNvPr>
          <p:cNvSpPr txBox="1">
            <a:spLocks/>
          </p:cNvSpPr>
          <p:nvPr/>
        </p:nvSpPr>
        <p:spPr>
          <a:xfrm>
            <a:off x="8953726" y="3755350"/>
            <a:ext cx="2592217" cy="4981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Click on an article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1451D7E-6F41-823D-72CC-1097DED3D8C4}"/>
              </a:ext>
            </a:extLst>
          </p:cNvPr>
          <p:cNvSpPr/>
          <p:nvPr/>
        </p:nvSpPr>
        <p:spPr>
          <a:xfrm rot="13797791">
            <a:off x="9344959" y="3401145"/>
            <a:ext cx="676092" cy="3347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5C11339-BEF8-D485-460A-AF1C5F5CF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4" y="1701832"/>
            <a:ext cx="5701236" cy="320962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4726F6-04B8-4BB8-D163-14E9699D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6" y="1701832"/>
            <a:ext cx="5689780" cy="32096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Full article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40E999-E203-C009-A3E2-B52B8F56B152}"/>
              </a:ext>
            </a:extLst>
          </p:cNvPr>
          <p:cNvSpPr/>
          <p:nvPr/>
        </p:nvSpPr>
        <p:spPr>
          <a:xfrm>
            <a:off x="6053442" y="4190689"/>
            <a:ext cx="1802046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81887C-E579-8006-0857-CB9C75B082B5}"/>
              </a:ext>
            </a:extLst>
          </p:cNvPr>
          <p:cNvSpPr/>
          <p:nvPr/>
        </p:nvSpPr>
        <p:spPr>
          <a:xfrm>
            <a:off x="8018892" y="2831685"/>
            <a:ext cx="3968342" cy="2152221"/>
          </a:xfrm>
          <a:prstGeom prst="roundRect">
            <a:avLst>
              <a:gd name="adj" fmla="val 5486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2B824B-226B-0E1D-037C-4AE43E85CB04}"/>
              </a:ext>
            </a:extLst>
          </p:cNvPr>
          <p:cNvSpPr/>
          <p:nvPr/>
        </p:nvSpPr>
        <p:spPr>
          <a:xfrm>
            <a:off x="165604" y="4073952"/>
            <a:ext cx="5768103" cy="1154100"/>
          </a:xfrm>
          <a:prstGeom prst="roundRect">
            <a:avLst>
              <a:gd name="adj" fmla="val 6643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5C11339-BEF8-D485-460A-AF1C5F5CF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4" y="1701832"/>
            <a:ext cx="5701236" cy="320962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4726F6-04B8-4BB8-D163-14E9699D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6" y="1701832"/>
            <a:ext cx="5689780" cy="32096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Navigating between articles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40E999-E203-C009-A3E2-B52B8F56B152}"/>
              </a:ext>
            </a:extLst>
          </p:cNvPr>
          <p:cNvSpPr/>
          <p:nvPr/>
        </p:nvSpPr>
        <p:spPr>
          <a:xfrm rot="20175895">
            <a:off x="6030613" y="3675617"/>
            <a:ext cx="2036189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81887C-E579-8006-0857-CB9C75B082B5}"/>
              </a:ext>
            </a:extLst>
          </p:cNvPr>
          <p:cNvSpPr/>
          <p:nvPr/>
        </p:nvSpPr>
        <p:spPr>
          <a:xfrm>
            <a:off x="8090332" y="3124584"/>
            <a:ext cx="425021" cy="282989"/>
          </a:xfrm>
          <a:prstGeom prst="roundRect">
            <a:avLst>
              <a:gd name="adj" fmla="val 5486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2B824B-226B-0E1D-037C-4AE43E85CB04}"/>
              </a:ext>
            </a:extLst>
          </p:cNvPr>
          <p:cNvSpPr/>
          <p:nvPr/>
        </p:nvSpPr>
        <p:spPr>
          <a:xfrm>
            <a:off x="4536281" y="4073952"/>
            <a:ext cx="1397426" cy="1154100"/>
          </a:xfrm>
          <a:prstGeom prst="roundRect">
            <a:avLst>
              <a:gd name="adj" fmla="val 6643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69E09E-1E0D-F692-A3B2-15921F55D455}"/>
              </a:ext>
            </a:extLst>
          </p:cNvPr>
          <p:cNvSpPr/>
          <p:nvPr/>
        </p:nvSpPr>
        <p:spPr>
          <a:xfrm>
            <a:off x="11457089" y="3138867"/>
            <a:ext cx="425021" cy="282989"/>
          </a:xfrm>
          <a:prstGeom prst="roundRect">
            <a:avLst>
              <a:gd name="adj" fmla="val 5486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3C58F5D-B4C2-3CC2-6A1D-F4BBE1139B8B}"/>
              </a:ext>
            </a:extLst>
          </p:cNvPr>
          <p:cNvSpPr/>
          <p:nvPr/>
        </p:nvSpPr>
        <p:spPr>
          <a:xfrm rot="20564694">
            <a:off x="5998012" y="4020807"/>
            <a:ext cx="5390135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5C11339-BEF8-D485-460A-AF1C5F5CF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4" y="1701832"/>
            <a:ext cx="5701236" cy="320962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4726F6-04B8-4BB8-D163-14E9699D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6" y="1701832"/>
            <a:ext cx="5689780" cy="32096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Exporting a full article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2B824B-226B-0E1D-037C-4AE43E85CB04}"/>
              </a:ext>
            </a:extLst>
          </p:cNvPr>
          <p:cNvSpPr/>
          <p:nvPr/>
        </p:nvSpPr>
        <p:spPr>
          <a:xfrm>
            <a:off x="5014913" y="4102528"/>
            <a:ext cx="925938" cy="343667"/>
          </a:xfrm>
          <a:prstGeom prst="roundRect">
            <a:avLst>
              <a:gd name="adj" fmla="val 6643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2950321-5361-DE83-3527-D925E77FDD7F}"/>
              </a:ext>
            </a:extLst>
          </p:cNvPr>
          <p:cNvSpPr/>
          <p:nvPr/>
        </p:nvSpPr>
        <p:spPr>
          <a:xfrm rot="8177710" flipH="1" flipV="1">
            <a:off x="10073671" y="3434786"/>
            <a:ext cx="676092" cy="3347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9F5460-D3E5-BAF0-17EE-6C3880825C85}"/>
              </a:ext>
            </a:extLst>
          </p:cNvPr>
          <p:cNvSpPr txBox="1">
            <a:spLocks/>
          </p:cNvSpPr>
          <p:nvPr/>
        </p:nvSpPr>
        <p:spPr>
          <a:xfrm>
            <a:off x="7575007" y="3853441"/>
            <a:ext cx="2592217" cy="4981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Print or save as PDF</a:t>
            </a:r>
          </a:p>
        </p:txBody>
      </p:sp>
    </p:spTree>
    <p:extLst>
      <p:ext uri="{BB962C8B-B14F-4D97-AF65-F5344CB8AC3E}">
        <p14:creationId xmlns:p14="http://schemas.microsoft.com/office/powerpoint/2010/main" val="14937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9DAD-0C70-3959-8273-2CF5891F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381" y="1904474"/>
            <a:ext cx="7348170" cy="1229711"/>
          </a:xfrm>
        </p:spPr>
        <p:txBody>
          <a:bodyPr>
            <a:noAutofit/>
          </a:bodyPr>
          <a:lstStyle/>
          <a:p>
            <a:r>
              <a:rPr lang="en-GB" b="1">
                <a:latin typeface="Alegreya Sans" panose="00000500000000000000" pitchFamily="2" charset="0"/>
              </a:rPr>
              <a:t>Focus on a Single Dictionary</a:t>
            </a:r>
            <a:endParaRPr lang="en-US" b="1">
              <a:latin typeface="Alegreya Sans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DC517-33EA-7023-9EE1-59045A214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5380" y="3396057"/>
            <a:ext cx="7045999" cy="1448169"/>
          </a:xfrm>
        </p:spPr>
        <p:txBody>
          <a:bodyPr>
            <a:normAutofit/>
          </a:bodyPr>
          <a:lstStyle/>
          <a:p>
            <a:r>
              <a:rPr lang="en-GB" sz="4000">
                <a:latin typeface="Alegreya Sans" panose="00000500000000000000" pitchFamily="2" charset="0"/>
              </a:rPr>
              <a:t>Formerly:</a:t>
            </a:r>
          </a:p>
          <a:p>
            <a:r>
              <a:rPr lang="en-GB" sz="4000">
                <a:latin typeface="Alegreya Sans" panose="00000500000000000000" pitchFamily="2" charset="0"/>
              </a:rPr>
              <a:t>Indexes &gt; Dictionary headwords</a:t>
            </a:r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142563B4-04C7-4932-277C-29AC6193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363" y="4370202"/>
            <a:ext cx="1933269" cy="16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Index of dictionary headwords → </a:t>
            </a:r>
            <a:r>
              <a:rPr lang="en-GB" b="1">
                <a:solidFill>
                  <a:schemeClr val="accent2"/>
                </a:solidFill>
                <a:latin typeface="Alegreya Sans" panose="00000500000000000000" pitchFamily="2" charset="0"/>
              </a:rPr>
              <a:t>Browse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4C3F50C-CE03-31C4-2380-CE6CD653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6" y="1689352"/>
            <a:ext cx="5701236" cy="320962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E26246A-0A60-391D-3B68-EBC320C2C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8" y="1690253"/>
            <a:ext cx="5701236" cy="322119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172BBEE-DB08-B29C-9FD3-1FFF621EDADD}"/>
              </a:ext>
            </a:extLst>
          </p:cNvPr>
          <p:cNvSpPr/>
          <p:nvPr/>
        </p:nvSpPr>
        <p:spPr>
          <a:xfrm>
            <a:off x="1922176" y="3536570"/>
            <a:ext cx="4112864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0B2086-88E5-9573-D2FC-2E64F4C52E62}"/>
              </a:ext>
            </a:extLst>
          </p:cNvPr>
          <p:cNvSpPr/>
          <p:nvPr/>
        </p:nvSpPr>
        <p:spPr>
          <a:xfrm>
            <a:off x="6356540" y="2552261"/>
            <a:ext cx="1817399" cy="2572908"/>
          </a:xfrm>
          <a:prstGeom prst="roundRect">
            <a:avLst>
              <a:gd name="adj" fmla="val 6604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25FC3B-F95F-4378-B67E-F125A9B298BB}"/>
              </a:ext>
            </a:extLst>
          </p:cNvPr>
          <p:cNvSpPr/>
          <p:nvPr/>
        </p:nvSpPr>
        <p:spPr>
          <a:xfrm>
            <a:off x="193308" y="2467264"/>
            <a:ext cx="1262417" cy="2572909"/>
          </a:xfrm>
          <a:prstGeom prst="roundRect">
            <a:avLst>
              <a:gd name="adj" fmla="val 6237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1E26B3-EB74-CF58-7A0E-346A8C623601}"/>
              </a:ext>
            </a:extLst>
          </p:cNvPr>
          <p:cNvSpPr txBox="1">
            <a:spLocks/>
          </p:cNvSpPr>
          <p:nvPr/>
        </p:nvSpPr>
        <p:spPr>
          <a:xfrm>
            <a:off x="2861593" y="3711182"/>
            <a:ext cx="2500445" cy="4981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accent1"/>
                </a:solidFill>
              </a:rPr>
              <a:t>List of dictionaries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9EF8C3-3020-4D92-7600-7E1A9FAC0022}"/>
              </a:ext>
            </a:extLst>
          </p:cNvPr>
          <p:cNvSpPr/>
          <p:nvPr/>
        </p:nvSpPr>
        <p:spPr>
          <a:xfrm>
            <a:off x="6221354" y="2011410"/>
            <a:ext cx="1096137" cy="486112"/>
          </a:xfrm>
          <a:prstGeom prst="roundRect">
            <a:avLst>
              <a:gd name="adj" fmla="val 5486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25B2F1B-923C-8945-95FE-EE9BFF082EA3}"/>
              </a:ext>
            </a:extLst>
          </p:cNvPr>
          <p:cNvSpPr/>
          <p:nvPr/>
        </p:nvSpPr>
        <p:spPr>
          <a:xfrm rot="8831523">
            <a:off x="7300730" y="1346087"/>
            <a:ext cx="1347360" cy="3347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8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Index of dictionary headwords → </a:t>
            </a:r>
            <a:r>
              <a:rPr lang="en-GB" b="1">
                <a:solidFill>
                  <a:schemeClr val="accent2"/>
                </a:solidFill>
                <a:latin typeface="Alegreya Sans" panose="00000500000000000000" pitchFamily="2" charset="0"/>
              </a:rPr>
              <a:t>Browse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4C3F50C-CE03-31C4-2380-CE6CD653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6" y="1689352"/>
            <a:ext cx="5701236" cy="320962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E26246A-0A60-391D-3B68-EBC320C2C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8" y="1690253"/>
            <a:ext cx="5701236" cy="322119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172BBEE-DB08-B29C-9FD3-1FFF621EDADD}"/>
              </a:ext>
            </a:extLst>
          </p:cNvPr>
          <p:cNvSpPr/>
          <p:nvPr/>
        </p:nvSpPr>
        <p:spPr>
          <a:xfrm>
            <a:off x="4600963" y="2796363"/>
            <a:ext cx="4112864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0B2086-88E5-9573-D2FC-2E64F4C52E62}"/>
              </a:ext>
            </a:extLst>
          </p:cNvPr>
          <p:cNvSpPr/>
          <p:nvPr/>
        </p:nvSpPr>
        <p:spPr>
          <a:xfrm>
            <a:off x="9148074" y="2703075"/>
            <a:ext cx="1817399" cy="530244"/>
          </a:xfrm>
          <a:prstGeom prst="roundRect">
            <a:avLst>
              <a:gd name="adj" fmla="val 6604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25FC3B-F95F-4378-B67E-F125A9B298BB}"/>
              </a:ext>
            </a:extLst>
          </p:cNvPr>
          <p:cNvSpPr/>
          <p:nvPr/>
        </p:nvSpPr>
        <p:spPr>
          <a:xfrm>
            <a:off x="1359019" y="2739170"/>
            <a:ext cx="2619589" cy="319827"/>
          </a:xfrm>
          <a:prstGeom prst="roundRect">
            <a:avLst>
              <a:gd name="adj" fmla="val 6237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1E26B3-EB74-CF58-7A0E-346A8C623601}"/>
              </a:ext>
            </a:extLst>
          </p:cNvPr>
          <p:cNvSpPr txBox="1">
            <a:spLocks/>
          </p:cNvSpPr>
          <p:nvPr/>
        </p:nvSpPr>
        <p:spPr>
          <a:xfrm>
            <a:off x="5266676" y="3116343"/>
            <a:ext cx="2500445" cy="4981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accent1"/>
                </a:solidFill>
                <a:latin typeface="Alegreya Sans" panose="00000500000000000000" pitchFamily="2" charset="0"/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2826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870EA79E-AB73-666F-3515-AA9FFD0C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6" y="1696042"/>
            <a:ext cx="5701236" cy="32096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Index of dictionary headwords → </a:t>
            </a:r>
            <a:r>
              <a:rPr lang="en-GB" b="1">
                <a:solidFill>
                  <a:schemeClr val="accent2"/>
                </a:solidFill>
                <a:latin typeface="Alegreya Sans" panose="00000500000000000000" pitchFamily="2" charset="0"/>
              </a:rPr>
              <a:t>Browse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E26246A-0A60-391D-3B68-EBC320C2C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8" y="1690253"/>
            <a:ext cx="5701236" cy="322119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172BBEE-DB08-B29C-9FD3-1FFF621EDADD}"/>
              </a:ext>
            </a:extLst>
          </p:cNvPr>
          <p:cNvSpPr/>
          <p:nvPr/>
        </p:nvSpPr>
        <p:spPr>
          <a:xfrm rot="2343270">
            <a:off x="5760052" y="2916510"/>
            <a:ext cx="755956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0B2086-88E5-9573-D2FC-2E64F4C52E62}"/>
              </a:ext>
            </a:extLst>
          </p:cNvPr>
          <p:cNvSpPr/>
          <p:nvPr/>
        </p:nvSpPr>
        <p:spPr>
          <a:xfrm>
            <a:off x="6470263" y="3430697"/>
            <a:ext cx="1686185" cy="1316868"/>
          </a:xfrm>
          <a:prstGeom prst="roundRect">
            <a:avLst>
              <a:gd name="adj" fmla="val 6604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25FC3B-F95F-4378-B67E-F125A9B298BB}"/>
              </a:ext>
            </a:extLst>
          </p:cNvPr>
          <p:cNvSpPr/>
          <p:nvPr/>
        </p:nvSpPr>
        <p:spPr>
          <a:xfrm>
            <a:off x="1349078" y="2556290"/>
            <a:ext cx="4386039" cy="319827"/>
          </a:xfrm>
          <a:prstGeom prst="roundRect">
            <a:avLst>
              <a:gd name="adj" fmla="val 6237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EBB117-786E-E43F-A559-57997F194590}"/>
              </a:ext>
            </a:extLst>
          </p:cNvPr>
          <p:cNvSpPr txBox="1">
            <a:spLocks/>
          </p:cNvSpPr>
          <p:nvPr/>
        </p:nvSpPr>
        <p:spPr>
          <a:xfrm>
            <a:off x="2896639" y="1538498"/>
            <a:ext cx="6398718" cy="9298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Why tree structure instead of letters?</a:t>
            </a:r>
          </a:p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Dictionaries are not always sorted strictly alphabetically!</a:t>
            </a:r>
          </a:p>
        </p:txBody>
      </p:sp>
    </p:spTree>
    <p:extLst>
      <p:ext uri="{BB962C8B-B14F-4D97-AF65-F5344CB8AC3E}">
        <p14:creationId xmlns:p14="http://schemas.microsoft.com/office/powerpoint/2010/main" val="6777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870EA79E-AB73-666F-3515-AA9FFD0C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6" y="1696042"/>
            <a:ext cx="5701236" cy="32096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Index of dictionary headwords → </a:t>
            </a:r>
            <a:r>
              <a:rPr lang="en-GB" b="1">
                <a:solidFill>
                  <a:schemeClr val="accent2"/>
                </a:solidFill>
                <a:latin typeface="Alegreya Sans" panose="00000500000000000000" pitchFamily="2" charset="0"/>
              </a:rPr>
              <a:t>Browse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E26246A-0A60-391D-3B68-EBC320C2C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8" y="1690253"/>
            <a:ext cx="5701236" cy="3221198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172BBEE-DB08-B29C-9FD3-1FFF621EDADD}"/>
              </a:ext>
            </a:extLst>
          </p:cNvPr>
          <p:cNvSpPr/>
          <p:nvPr/>
        </p:nvSpPr>
        <p:spPr>
          <a:xfrm>
            <a:off x="5999942" y="3449515"/>
            <a:ext cx="2056672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0B2086-88E5-9573-D2FC-2E64F4C52E62}"/>
              </a:ext>
            </a:extLst>
          </p:cNvPr>
          <p:cNvSpPr/>
          <p:nvPr/>
        </p:nvSpPr>
        <p:spPr>
          <a:xfrm>
            <a:off x="8214911" y="2770566"/>
            <a:ext cx="3730811" cy="2206820"/>
          </a:xfrm>
          <a:prstGeom prst="roundRect">
            <a:avLst>
              <a:gd name="adj" fmla="val 3952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25FC3B-F95F-4378-B67E-F125A9B298BB}"/>
              </a:ext>
            </a:extLst>
          </p:cNvPr>
          <p:cNvSpPr/>
          <p:nvPr/>
        </p:nvSpPr>
        <p:spPr>
          <a:xfrm>
            <a:off x="1350208" y="2981025"/>
            <a:ext cx="4386039" cy="1996361"/>
          </a:xfrm>
          <a:prstGeom prst="roundRect">
            <a:avLst>
              <a:gd name="adj" fmla="val 3672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BA8106-99DE-655F-2E9B-470C55E4C99F}"/>
              </a:ext>
            </a:extLst>
          </p:cNvPr>
          <p:cNvSpPr txBox="1">
            <a:spLocks/>
          </p:cNvSpPr>
          <p:nvPr/>
        </p:nvSpPr>
        <p:spPr>
          <a:xfrm>
            <a:off x="6062614" y="3933662"/>
            <a:ext cx="1994000" cy="8091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accent1"/>
                </a:solidFill>
                <a:latin typeface="Alegreya Sans" panose="00000500000000000000" pitchFamily="2" charset="0"/>
              </a:rPr>
              <a:t>Results</a:t>
            </a:r>
          </a:p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with preview</a:t>
            </a:r>
          </a:p>
        </p:txBody>
      </p:sp>
    </p:spTree>
    <p:extLst>
      <p:ext uri="{BB962C8B-B14F-4D97-AF65-F5344CB8AC3E}">
        <p14:creationId xmlns:p14="http://schemas.microsoft.com/office/powerpoint/2010/main" val="27592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3EDEA8C-4929-D3F2-72D2-6C6E253A7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" y="1701832"/>
            <a:ext cx="5689782" cy="3209620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1E6E63C-0B3E-6BAF-6767-AF816F8D2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09" y="1701832"/>
            <a:ext cx="5900046" cy="3321544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AA5A4BA4-1D18-8DA7-0597-AA98F1479EEC}"/>
              </a:ext>
            </a:extLst>
          </p:cNvPr>
          <p:cNvSpPr/>
          <p:nvPr/>
        </p:nvSpPr>
        <p:spPr>
          <a:xfrm>
            <a:off x="5190778" y="2537840"/>
            <a:ext cx="1959680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7F68EA-A3F8-80ED-97B3-A563B62E3E0B}"/>
              </a:ext>
            </a:extLst>
          </p:cNvPr>
          <p:cNvSpPr/>
          <p:nvPr/>
        </p:nvSpPr>
        <p:spPr>
          <a:xfrm>
            <a:off x="7467213" y="2470498"/>
            <a:ext cx="3547135" cy="484817"/>
          </a:xfrm>
          <a:prstGeom prst="round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32BC9A-328C-D0F1-30BA-4548D5ACFC38}"/>
              </a:ext>
            </a:extLst>
          </p:cNvPr>
          <p:cNvSpPr/>
          <p:nvPr/>
        </p:nvSpPr>
        <p:spPr>
          <a:xfrm>
            <a:off x="1177804" y="2370186"/>
            <a:ext cx="3830455" cy="484817"/>
          </a:xfrm>
          <a:prstGeom prst="round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806791" y="371537"/>
            <a:ext cx="6578417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Search fields stay the same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2651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BF76ACC-0A18-3951-B966-49D1977C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13" y="1677460"/>
            <a:ext cx="5689779" cy="320317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039241E-BD31-3F70-11F8-90E654D2D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8" y="1690252"/>
            <a:ext cx="5689779" cy="32096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Advanced search</a:t>
            </a:r>
            <a:endParaRPr lang="en-GB" b="1">
              <a:solidFill>
                <a:schemeClr val="accent2"/>
              </a:solidFill>
              <a:latin typeface="Alegreya Sans" panose="000005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172BBEE-DB08-B29C-9FD3-1FFF621EDADD}"/>
              </a:ext>
            </a:extLst>
          </p:cNvPr>
          <p:cNvSpPr/>
          <p:nvPr/>
        </p:nvSpPr>
        <p:spPr>
          <a:xfrm rot="916302">
            <a:off x="4830064" y="2880657"/>
            <a:ext cx="1484880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0B2086-88E5-9573-D2FC-2E64F4C52E62}"/>
              </a:ext>
            </a:extLst>
          </p:cNvPr>
          <p:cNvSpPr/>
          <p:nvPr/>
        </p:nvSpPr>
        <p:spPr>
          <a:xfrm>
            <a:off x="6372860" y="2842533"/>
            <a:ext cx="1791889" cy="2206820"/>
          </a:xfrm>
          <a:prstGeom prst="roundRect">
            <a:avLst>
              <a:gd name="adj" fmla="val 3952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25FC3B-F95F-4378-B67E-F125A9B298BB}"/>
              </a:ext>
            </a:extLst>
          </p:cNvPr>
          <p:cNvSpPr/>
          <p:nvPr/>
        </p:nvSpPr>
        <p:spPr>
          <a:xfrm>
            <a:off x="1376150" y="2451334"/>
            <a:ext cx="491562" cy="1264632"/>
          </a:xfrm>
          <a:prstGeom prst="roundRect">
            <a:avLst>
              <a:gd name="adj" fmla="val 3672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78F9593-8DC0-8719-4B88-3DE3C753452F}"/>
              </a:ext>
            </a:extLst>
          </p:cNvPr>
          <p:cNvSpPr/>
          <p:nvPr/>
        </p:nvSpPr>
        <p:spPr>
          <a:xfrm rot="2616762" flipH="1" flipV="1">
            <a:off x="1776709" y="3857208"/>
            <a:ext cx="676092" cy="3347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43977E-66A4-460B-8D9F-78E8CB15F165}"/>
              </a:ext>
            </a:extLst>
          </p:cNvPr>
          <p:cNvSpPr txBox="1">
            <a:spLocks/>
          </p:cNvSpPr>
          <p:nvPr/>
        </p:nvSpPr>
        <p:spPr>
          <a:xfrm>
            <a:off x="1242808" y="4382457"/>
            <a:ext cx="2592217" cy="4981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Removed (rarely used)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3B8EBB4-C9E7-E9B1-0103-A72DD6B5F079}"/>
              </a:ext>
            </a:extLst>
          </p:cNvPr>
          <p:cNvSpPr txBox="1">
            <a:spLocks/>
          </p:cNvSpPr>
          <p:nvPr/>
        </p:nvSpPr>
        <p:spPr>
          <a:xfrm>
            <a:off x="7212026" y="3582723"/>
            <a:ext cx="2592217" cy="7264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accent1"/>
                </a:solidFill>
                <a:latin typeface="Alegreya Sans" panose="00000500000000000000" pitchFamily="2" charset="0"/>
              </a:rPr>
              <a:t>List of matching </a:t>
            </a:r>
          </a:p>
          <a:p>
            <a:pPr algn="ctr"/>
            <a:r>
              <a:rPr lang="en-GB" sz="2400" b="1">
                <a:solidFill>
                  <a:schemeClr val="accent1"/>
                </a:solidFill>
                <a:latin typeface="Alegreya Sans" panose="00000500000000000000" pitchFamily="2" charset="0"/>
              </a:rPr>
              <a:t>headwords / translations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80ACA4-B587-88A7-8117-076AF0F6D272}"/>
              </a:ext>
            </a:extLst>
          </p:cNvPr>
          <p:cNvSpPr/>
          <p:nvPr/>
        </p:nvSpPr>
        <p:spPr>
          <a:xfrm>
            <a:off x="4292479" y="2473108"/>
            <a:ext cx="440888" cy="1242858"/>
          </a:xfrm>
          <a:prstGeom prst="roundRect">
            <a:avLst>
              <a:gd name="adj" fmla="val 3952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4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8" grpId="0" animBg="1"/>
      <p:bldP spid="11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9DAD-0C70-3959-8273-2CF5891F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381" y="1904474"/>
            <a:ext cx="7348170" cy="1229711"/>
          </a:xfrm>
        </p:spPr>
        <p:txBody>
          <a:bodyPr>
            <a:noAutofit/>
          </a:bodyPr>
          <a:lstStyle/>
          <a:p>
            <a:r>
              <a:rPr lang="nl-BE" b="1" err="1">
                <a:latin typeface="Alegreya Sans" panose="00000500000000000000" pitchFamily="2" charset="0"/>
              </a:rPr>
              <a:t>Lemmas</a:t>
            </a:r>
            <a:endParaRPr lang="en-US" sz="4800" b="1">
              <a:latin typeface="Alegreya Sans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DC517-33EA-7023-9EE1-59045A214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5380" y="3396057"/>
            <a:ext cx="7045999" cy="1891935"/>
          </a:xfrm>
        </p:spPr>
        <p:txBody>
          <a:bodyPr>
            <a:noAutofit/>
          </a:bodyPr>
          <a:lstStyle/>
          <a:p>
            <a:r>
              <a:rPr lang="en-GB" sz="4000">
                <a:latin typeface="Alegreya Sans" panose="00000500000000000000" pitchFamily="2" charset="0"/>
              </a:rPr>
              <a:t>Bridging the gap between dictionaries (lemmas) </a:t>
            </a:r>
            <a:br>
              <a:rPr lang="en-GB" sz="4000">
                <a:latin typeface="Alegreya Sans" panose="00000500000000000000" pitchFamily="2" charset="0"/>
              </a:rPr>
            </a:br>
            <a:r>
              <a:rPr lang="en-GB" sz="4000">
                <a:latin typeface="Alegreya Sans" panose="00000500000000000000" pitchFamily="2" charset="0"/>
              </a:rPr>
              <a:t>and text (words)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18CE6-260C-563B-F489-61C0A46F48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142563B4-04C7-4932-277C-29AC6193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363" y="4370202"/>
            <a:ext cx="1933269" cy="16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96E2C49-94D3-1F96-A92C-5266BFAD3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6" y="1689352"/>
            <a:ext cx="5576159" cy="3139206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D260F1B-AAD8-B61B-C604-68A047EBD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3" y="1694387"/>
            <a:ext cx="5701237" cy="32160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Index of </a:t>
            </a:r>
            <a:r>
              <a:rPr lang="en-GB" b="1" err="1">
                <a:solidFill>
                  <a:schemeClr val="accent1"/>
                </a:solidFill>
                <a:latin typeface="Alegreya Sans" panose="00000500000000000000" pitchFamily="2" charset="0"/>
              </a:rPr>
              <a:t>CTLO</a:t>
            </a:r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 lemmas is now </a:t>
            </a:r>
            <a:r>
              <a:rPr lang="en-GB" b="1">
                <a:solidFill>
                  <a:schemeClr val="accent2"/>
                </a:solidFill>
                <a:latin typeface="Alegreya Sans" panose="00000500000000000000" pitchFamily="2" charset="0"/>
              </a:rPr>
              <a:t>Lemmas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E25E0E-50D4-D66F-EA57-A5FA010A4D79}"/>
              </a:ext>
            </a:extLst>
          </p:cNvPr>
          <p:cNvSpPr/>
          <p:nvPr/>
        </p:nvSpPr>
        <p:spPr>
          <a:xfrm>
            <a:off x="4136028" y="3890866"/>
            <a:ext cx="1959680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64690B-46D6-062A-FAD6-0F0337C4008F}"/>
              </a:ext>
            </a:extLst>
          </p:cNvPr>
          <p:cNvSpPr/>
          <p:nvPr/>
        </p:nvSpPr>
        <p:spPr>
          <a:xfrm>
            <a:off x="6297456" y="2496574"/>
            <a:ext cx="1918987" cy="2413896"/>
          </a:xfrm>
          <a:prstGeom prst="roundRect">
            <a:avLst>
              <a:gd name="adj" fmla="val 3640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3EFA13-276E-3977-577E-068AFE80A4B6}"/>
              </a:ext>
            </a:extLst>
          </p:cNvPr>
          <p:cNvSpPr/>
          <p:nvPr/>
        </p:nvSpPr>
        <p:spPr>
          <a:xfrm>
            <a:off x="192724" y="3060019"/>
            <a:ext cx="3576710" cy="2005362"/>
          </a:xfrm>
          <a:prstGeom prst="roundRect">
            <a:avLst>
              <a:gd name="adj" fmla="val 4529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B5292BA-9FCD-D2E3-CBFF-A61E472E52F9}"/>
              </a:ext>
            </a:extLst>
          </p:cNvPr>
          <p:cNvSpPr/>
          <p:nvPr/>
        </p:nvSpPr>
        <p:spPr>
          <a:xfrm rot="20680273" flipH="1" flipV="1">
            <a:off x="7965524" y="2427950"/>
            <a:ext cx="676092" cy="3347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3EB60B-EA33-DC23-EA9C-A59BBF8BB4C6}"/>
              </a:ext>
            </a:extLst>
          </p:cNvPr>
          <p:cNvSpPr txBox="1">
            <a:spLocks/>
          </p:cNvSpPr>
          <p:nvPr/>
        </p:nvSpPr>
        <p:spPr>
          <a:xfrm>
            <a:off x="8828867" y="2098974"/>
            <a:ext cx="2592217" cy="4981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400" b="1">
              <a:solidFill>
                <a:schemeClr val="accent2"/>
              </a:solidFill>
              <a:latin typeface="Alegreya Sans" panose="00000500000000000000" pitchFamily="2" charset="0"/>
            </a:endParaRPr>
          </a:p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Now with filter on Part Of Speech</a:t>
            </a:r>
          </a:p>
          <a:p>
            <a:pPr algn="ctr"/>
            <a:endParaRPr lang="en-GB" sz="2400" b="1">
              <a:solidFill>
                <a:schemeClr val="accent2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96E2C49-94D3-1F96-A92C-5266BFAD3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6" y="1689352"/>
            <a:ext cx="5576159" cy="3139206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D260F1B-AAD8-B61B-C604-68A047EBD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3" y="1694387"/>
            <a:ext cx="5701237" cy="32160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Index of </a:t>
            </a:r>
            <a:r>
              <a:rPr lang="en-GB" b="1" err="1">
                <a:solidFill>
                  <a:schemeClr val="accent1"/>
                </a:solidFill>
                <a:latin typeface="Alegreya Sans" panose="00000500000000000000" pitchFamily="2" charset="0"/>
              </a:rPr>
              <a:t>CTLO</a:t>
            </a:r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 lemmas is now </a:t>
            </a:r>
            <a:r>
              <a:rPr lang="en-GB" b="1">
                <a:solidFill>
                  <a:schemeClr val="accent2"/>
                </a:solidFill>
                <a:latin typeface="Alegreya Sans" panose="00000500000000000000" pitchFamily="2" charset="0"/>
              </a:rPr>
              <a:t>Lemmas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E25E0E-50D4-D66F-EA57-A5FA010A4D79}"/>
              </a:ext>
            </a:extLst>
          </p:cNvPr>
          <p:cNvSpPr/>
          <p:nvPr/>
        </p:nvSpPr>
        <p:spPr>
          <a:xfrm>
            <a:off x="6063901" y="4305495"/>
            <a:ext cx="1959680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64690B-46D6-062A-FAD6-0F0337C4008F}"/>
              </a:ext>
            </a:extLst>
          </p:cNvPr>
          <p:cNvSpPr/>
          <p:nvPr/>
        </p:nvSpPr>
        <p:spPr>
          <a:xfrm>
            <a:off x="8113340" y="3086100"/>
            <a:ext cx="3708076" cy="1742458"/>
          </a:xfrm>
          <a:prstGeom prst="roundRect">
            <a:avLst>
              <a:gd name="adj" fmla="val 3640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3EFA13-276E-3977-577E-068AFE80A4B6}"/>
              </a:ext>
            </a:extLst>
          </p:cNvPr>
          <p:cNvSpPr/>
          <p:nvPr/>
        </p:nvSpPr>
        <p:spPr>
          <a:xfrm>
            <a:off x="3716806" y="4292149"/>
            <a:ext cx="2177154" cy="714027"/>
          </a:xfrm>
          <a:prstGeom prst="roundRect">
            <a:avLst>
              <a:gd name="adj" fmla="val 4529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F2B42B-6D7C-CE41-2B41-E956DBFAFB69}"/>
              </a:ext>
            </a:extLst>
          </p:cNvPr>
          <p:cNvSpPr txBox="1">
            <a:spLocks/>
          </p:cNvSpPr>
          <p:nvPr/>
        </p:nvSpPr>
        <p:spPr>
          <a:xfrm>
            <a:off x="5319375" y="2785048"/>
            <a:ext cx="2592217" cy="10731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400" b="1">
              <a:solidFill>
                <a:schemeClr val="accent2"/>
              </a:solidFill>
              <a:latin typeface="Alegreya Sans" panose="00000500000000000000" pitchFamily="2" charset="0"/>
            </a:endParaRPr>
          </a:p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No longer just a list</a:t>
            </a:r>
          </a:p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but highly structured</a:t>
            </a:r>
          </a:p>
          <a:p>
            <a:pPr algn="ctr"/>
            <a:endParaRPr lang="en-GB" sz="2400" b="1">
              <a:solidFill>
                <a:schemeClr val="accent2"/>
              </a:solidFill>
              <a:latin typeface="Alegreya Sans" panose="000005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913239C-11BC-B76B-50AF-4582D0E0B265}"/>
              </a:ext>
            </a:extLst>
          </p:cNvPr>
          <p:cNvSpPr/>
          <p:nvPr/>
        </p:nvSpPr>
        <p:spPr>
          <a:xfrm rot="12576241" flipH="1" flipV="1">
            <a:off x="7807101" y="3690818"/>
            <a:ext cx="676092" cy="3347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6D001AE-8E15-95A4-71C5-E7B49312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54" y="1689352"/>
            <a:ext cx="5568961" cy="3139206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D260F1B-AAD8-B61B-C604-68A047EBD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3" y="1694387"/>
            <a:ext cx="5701237" cy="32160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Index of </a:t>
            </a:r>
            <a:r>
              <a:rPr lang="en-GB" b="1" err="1">
                <a:solidFill>
                  <a:schemeClr val="accent1"/>
                </a:solidFill>
                <a:latin typeface="Alegreya Sans" panose="00000500000000000000" pitchFamily="2" charset="0"/>
              </a:rPr>
              <a:t>CTLO</a:t>
            </a:r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 lemmas is now </a:t>
            </a:r>
            <a:r>
              <a:rPr lang="en-GB" b="1">
                <a:solidFill>
                  <a:schemeClr val="accent2"/>
                </a:solidFill>
                <a:latin typeface="Alegreya Sans" panose="00000500000000000000" pitchFamily="2" charset="0"/>
              </a:rPr>
              <a:t>Lemmas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E25E0E-50D4-D66F-EA57-A5FA010A4D79}"/>
              </a:ext>
            </a:extLst>
          </p:cNvPr>
          <p:cNvSpPr/>
          <p:nvPr/>
        </p:nvSpPr>
        <p:spPr>
          <a:xfrm>
            <a:off x="6515276" y="3816801"/>
            <a:ext cx="3035865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64690B-46D6-062A-FAD6-0F0337C4008F}"/>
              </a:ext>
            </a:extLst>
          </p:cNvPr>
          <p:cNvSpPr/>
          <p:nvPr/>
        </p:nvSpPr>
        <p:spPr>
          <a:xfrm>
            <a:off x="10556663" y="3258955"/>
            <a:ext cx="1295520" cy="1115693"/>
          </a:xfrm>
          <a:prstGeom prst="roundRect">
            <a:avLst>
              <a:gd name="adj" fmla="val 3640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3EFA13-276E-3977-577E-068AFE80A4B6}"/>
              </a:ext>
            </a:extLst>
          </p:cNvPr>
          <p:cNvSpPr/>
          <p:nvPr/>
        </p:nvSpPr>
        <p:spPr>
          <a:xfrm>
            <a:off x="3716806" y="3660621"/>
            <a:ext cx="2177154" cy="714027"/>
          </a:xfrm>
          <a:prstGeom prst="roundRect">
            <a:avLst>
              <a:gd name="adj" fmla="val 4529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00FA9-3F34-3922-EFAB-799D229F3A4A}"/>
              </a:ext>
            </a:extLst>
          </p:cNvPr>
          <p:cNvSpPr txBox="1">
            <a:spLocks/>
          </p:cNvSpPr>
          <p:nvPr/>
        </p:nvSpPr>
        <p:spPr>
          <a:xfrm>
            <a:off x="5474703" y="4868975"/>
            <a:ext cx="3358482" cy="10731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400" b="1">
              <a:solidFill>
                <a:schemeClr val="accent2"/>
              </a:solidFill>
              <a:latin typeface="Alegreya Sans" panose="00000500000000000000" pitchFamily="2" charset="0"/>
            </a:endParaRPr>
          </a:p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Only databases with actual hits are listed.</a:t>
            </a:r>
          </a:p>
          <a:p>
            <a:pPr algn="ctr"/>
            <a:endParaRPr lang="en-GB" sz="2400" b="1">
              <a:solidFill>
                <a:schemeClr val="accent2"/>
              </a:solidFill>
              <a:latin typeface="Alegreya Sans" panose="00000500000000000000" pitchFamily="2" charset="0"/>
            </a:endParaRPr>
          </a:p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Word-forms without hits in any full text database are greyed out.</a:t>
            </a:r>
          </a:p>
          <a:p>
            <a:pPr algn="ctr"/>
            <a:endParaRPr lang="en-GB" sz="2400" b="1">
              <a:solidFill>
                <a:schemeClr val="accent2"/>
              </a:solidFill>
              <a:latin typeface="Alegreya Sans" panose="000005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CF06BAD-C96A-C776-45D5-755DAC1C4C3E}"/>
              </a:ext>
            </a:extLst>
          </p:cNvPr>
          <p:cNvSpPr/>
          <p:nvPr/>
        </p:nvSpPr>
        <p:spPr>
          <a:xfrm rot="8465254" flipH="1" flipV="1">
            <a:off x="8711817" y="4553543"/>
            <a:ext cx="676092" cy="3347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4B03D62-4E39-555E-9E0B-EAC7C322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6" y="1689351"/>
            <a:ext cx="5576158" cy="3139205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D260F1B-AAD8-B61B-C604-68A047EBD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3" y="1694387"/>
            <a:ext cx="5701237" cy="32160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Index of </a:t>
            </a:r>
            <a:r>
              <a:rPr lang="en-GB" b="1" err="1">
                <a:solidFill>
                  <a:schemeClr val="accent1"/>
                </a:solidFill>
                <a:latin typeface="Alegreya Sans" panose="00000500000000000000" pitchFamily="2" charset="0"/>
              </a:rPr>
              <a:t>CTLO</a:t>
            </a:r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 lemmas is now </a:t>
            </a:r>
            <a:r>
              <a:rPr lang="en-GB" b="1">
                <a:solidFill>
                  <a:schemeClr val="accent2"/>
                </a:solidFill>
                <a:latin typeface="Alegreya Sans" panose="00000500000000000000" pitchFamily="2" charset="0"/>
              </a:rPr>
              <a:t>Lemmas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FB571F1-9C2C-090F-A5F6-1908BFF82A60}"/>
              </a:ext>
            </a:extLst>
          </p:cNvPr>
          <p:cNvSpPr/>
          <p:nvPr/>
        </p:nvSpPr>
        <p:spPr>
          <a:xfrm>
            <a:off x="5976471" y="3367570"/>
            <a:ext cx="1959680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369C46-50BC-DC75-65D3-40D133E71217}"/>
              </a:ext>
            </a:extLst>
          </p:cNvPr>
          <p:cNvSpPr/>
          <p:nvPr/>
        </p:nvSpPr>
        <p:spPr>
          <a:xfrm>
            <a:off x="8083760" y="3364209"/>
            <a:ext cx="3874260" cy="1115693"/>
          </a:xfrm>
          <a:prstGeom prst="roundRect">
            <a:avLst>
              <a:gd name="adj" fmla="val 3640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FC71E5-0F2B-8DC2-BCBC-5FBFD79D4565}"/>
              </a:ext>
            </a:extLst>
          </p:cNvPr>
          <p:cNvSpPr/>
          <p:nvPr/>
        </p:nvSpPr>
        <p:spPr>
          <a:xfrm>
            <a:off x="3723383" y="3193555"/>
            <a:ext cx="2118252" cy="523252"/>
          </a:xfrm>
          <a:prstGeom prst="roundRect">
            <a:avLst>
              <a:gd name="adj" fmla="val 4529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F63BE-D94D-C030-A757-80DBEF7AE283}"/>
              </a:ext>
            </a:extLst>
          </p:cNvPr>
          <p:cNvSpPr txBox="1">
            <a:spLocks/>
          </p:cNvSpPr>
          <p:nvPr/>
        </p:nvSpPr>
        <p:spPr>
          <a:xfrm>
            <a:off x="8992952" y="4661383"/>
            <a:ext cx="2592217" cy="4981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Now with preview</a:t>
            </a:r>
          </a:p>
        </p:txBody>
      </p:sp>
    </p:spTree>
    <p:extLst>
      <p:ext uri="{BB962C8B-B14F-4D97-AF65-F5344CB8AC3E}">
        <p14:creationId xmlns:p14="http://schemas.microsoft.com/office/powerpoint/2010/main" val="184472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9DAD-0C70-3959-8273-2CF5891F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381" y="1904474"/>
            <a:ext cx="7348170" cy="1229711"/>
          </a:xfrm>
        </p:spPr>
        <p:txBody>
          <a:bodyPr>
            <a:noAutofit/>
          </a:bodyPr>
          <a:lstStyle/>
          <a:p>
            <a:r>
              <a:rPr lang="nl-BE" sz="4800" b="1" err="1">
                <a:latin typeface="Alegreya Sans" panose="00000500000000000000" pitchFamily="2" charset="0"/>
              </a:rPr>
              <a:t>Other</a:t>
            </a:r>
            <a:r>
              <a:rPr lang="nl-BE" sz="4800" b="1">
                <a:latin typeface="Alegreya Sans" panose="00000500000000000000" pitchFamily="2" charset="0"/>
              </a:rPr>
              <a:t> </a:t>
            </a:r>
            <a:r>
              <a:rPr lang="nl-BE" sz="4800" b="1" err="1">
                <a:latin typeface="Alegreya Sans" panose="00000500000000000000" pitchFamily="2" charset="0"/>
              </a:rPr>
              <a:t>Improvements</a:t>
            </a:r>
            <a:endParaRPr lang="en-US" sz="4800" b="1">
              <a:latin typeface="Alegreya Sa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18CE6-260C-563B-F489-61C0A46F48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142563B4-04C7-4932-277C-29AC6193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363" y="4370202"/>
            <a:ext cx="1933269" cy="164281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925E68-4E34-E949-5EA8-BFE800007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sz="4400" err="1"/>
              <a:t>Suggestions</a:t>
            </a:r>
            <a:r>
              <a:rPr lang="nl-BE" sz="4400"/>
              <a:t> and </a:t>
            </a:r>
            <a:r>
              <a:rPr lang="nl-BE" sz="4400" err="1"/>
              <a:t>Translations</a:t>
            </a:r>
            <a:endParaRPr lang="en-BE" sz="4400"/>
          </a:p>
        </p:txBody>
      </p:sp>
    </p:spTree>
    <p:extLst>
      <p:ext uri="{BB962C8B-B14F-4D97-AF65-F5344CB8AC3E}">
        <p14:creationId xmlns:p14="http://schemas.microsoft.com/office/powerpoint/2010/main" val="35024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146E722-9040-9899-5D1C-70CC496A3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6765"/>
            <a:ext cx="5893454" cy="3317833"/>
          </a:xfrm>
          <a:prstGeom prst="rect">
            <a:avLst/>
          </a:prstGeom>
        </p:spPr>
      </p:pic>
      <p:pic>
        <p:nvPicPr>
          <p:cNvPr id="18" name="Picture 1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2817318-F92D-852B-A785-0EA90EC81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" y="1696765"/>
            <a:ext cx="5680795" cy="32096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806791" y="371537"/>
            <a:ext cx="6578417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Improved suggestions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687BDB2-8E3E-6064-8D13-ED427495437A}"/>
              </a:ext>
            </a:extLst>
          </p:cNvPr>
          <p:cNvSpPr/>
          <p:nvPr/>
        </p:nvSpPr>
        <p:spPr>
          <a:xfrm>
            <a:off x="4498509" y="3230775"/>
            <a:ext cx="3798391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442EEE-ED87-C5AE-BC0F-5197ECCD079C}"/>
              </a:ext>
            </a:extLst>
          </p:cNvPr>
          <p:cNvSpPr/>
          <p:nvPr/>
        </p:nvSpPr>
        <p:spPr>
          <a:xfrm>
            <a:off x="8601174" y="2537485"/>
            <a:ext cx="1712199" cy="2723867"/>
          </a:xfrm>
          <a:prstGeom prst="roundRect">
            <a:avLst>
              <a:gd name="adj" fmla="val 6990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E53CCD1-1EFB-7969-E294-ED505258CEEB}"/>
              </a:ext>
            </a:extLst>
          </p:cNvPr>
          <p:cNvSpPr/>
          <p:nvPr/>
        </p:nvSpPr>
        <p:spPr>
          <a:xfrm>
            <a:off x="2129508" y="2437368"/>
            <a:ext cx="1712199" cy="1616851"/>
          </a:xfrm>
          <a:prstGeom prst="roundRect">
            <a:avLst>
              <a:gd name="adj" fmla="val 5660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310BC4-E0E9-47C3-0736-C0AB5526ED5C}"/>
              </a:ext>
            </a:extLst>
          </p:cNvPr>
          <p:cNvSpPr txBox="1">
            <a:spLocks/>
          </p:cNvSpPr>
          <p:nvPr/>
        </p:nvSpPr>
        <p:spPr>
          <a:xfrm>
            <a:off x="5218086" y="3629445"/>
            <a:ext cx="2592217" cy="7264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400" b="1">
              <a:solidFill>
                <a:schemeClr val="accent1"/>
              </a:solidFill>
              <a:latin typeface="Alegreya Sans" panose="00000500000000000000" pitchFamily="2" charset="0"/>
            </a:endParaRPr>
          </a:p>
          <a:p>
            <a:pPr algn="ctr"/>
            <a:r>
              <a:rPr lang="en-GB" sz="2400" b="1">
                <a:solidFill>
                  <a:schemeClr val="accent1"/>
                </a:solidFill>
                <a:latin typeface="Alegreya Sans" panose="00000500000000000000" pitchFamily="2" charset="0"/>
              </a:rPr>
              <a:t>Full headwords,</a:t>
            </a:r>
          </a:p>
          <a:p>
            <a:pPr algn="ctr"/>
            <a:r>
              <a:rPr lang="en-GB" sz="2400" b="1">
                <a:solidFill>
                  <a:schemeClr val="accent1"/>
                </a:solidFill>
                <a:latin typeface="Alegreya Sans" panose="00000500000000000000" pitchFamily="2" charset="0"/>
              </a:rPr>
              <a:t>not just single words</a:t>
            </a:r>
          </a:p>
          <a:p>
            <a:pPr algn="ctr"/>
            <a:endParaRPr lang="en-GB" sz="2400" b="1">
              <a:solidFill>
                <a:schemeClr val="accent1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0A6A08-DDBB-5CC2-4070-E97095968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252" y="1696764"/>
            <a:ext cx="5657945" cy="3796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FA7CC-4884-2D6B-009A-0B0867B3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22" y="1696766"/>
            <a:ext cx="5459314" cy="41529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1682151" y="371537"/>
            <a:ext cx="8712679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b="1">
                <a:solidFill>
                  <a:schemeClr val="accent1"/>
                </a:solidFill>
                <a:latin typeface="Alegreya Sans" panose="00000500000000000000" pitchFamily="2" charset="0"/>
              </a:rPr>
              <a:t>Non-Latin word-forms becomes </a:t>
            </a:r>
            <a:r>
              <a:rPr lang="en-GB" sz="3700" b="1">
                <a:solidFill>
                  <a:schemeClr val="accent2"/>
                </a:solidFill>
                <a:latin typeface="Alegreya Sans" panose="00000500000000000000" pitchFamily="2" charset="0"/>
              </a:rPr>
              <a:t>Translations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687BDB2-8E3E-6064-8D13-ED427495437A}"/>
              </a:ext>
            </a:extLst>
          </p:cNvPr>
          <p:cNvSpPr/>
          <p:nvPr/>
        </p:nvSpPr>
        <p:spPr>
          <a:xfrm>
            <a:off x="3981894" y="2397416"/>
            <a:ext cx="3427476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E53CCD1-1EFB-7969-E294-ED505258CEEB}"/>
              </a:ext>
            </a:extLst>
          </p:cNvPr>
          <p:cNvSpPr/>
          <p:nvPr/>
        </p:nvSpPr>
        <p:spPr>
          <a:xfrm>
            <a:off x="1250157" y="2415936"/>
            <a:ext cx="2521743" cy="334407"/>
          </a:xfrm>
          <a:prstGeom prst="roundRect">
            <a:avLst>
              <a:gd name="adj" fmla="val 5660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CBA6A6-77A4-4F4A-B5C1-AEDC3B195451}"/>
              </a:ext>
            </a:extLst>
          </p:cNvPr>
          <p:cNvSpPr/>
          <p:nvPr/>
        </p:nvSpPr>
        <p:spPr>
          <a:xfrm>
            <a:off x="7546182" y="2372452"/>
            <a:ext cx="2521743" cy="334407"/>
          </a:xfrm>
          <a:prstGeom prst="roundRect">
            <a:avLst>
              <a:gd name="adj" fmla="val 5660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3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6E83-D556-2980-100F-246BA28E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latin typeface="Alegreya Sans" panose="00000500000000000000" pitchFamily="2" charset="0"/>
              </a:rPr>
              <a:t>About the Translations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1D5D7-5980-C3E8-8879-68D1E9CA6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>
                <a:latin typeface="Alegreya Sans" panose="00000500000000000000" pitchFamily="2" charset="0"/>
              </a:rPr>
              <a:t>The concepts of ‘Latin’ and ‘Non-Latin’ Word-forms have been abandoned because they were not consistent across all dictionaries.</a:t>
            </a:r>
          </a:p>
          <a:p>
            <a:r>
              <a:rPr lang="en-GB">
                <a:latin typeface="Alegreya Sans" panose="00000500000000000000" pitchFamily="2" charset="0"/>
              </a:rPr>
              <a:t>We now focus on dictionaries that provide straight-up translations for Latin headwords.</a:t>
            </a:r>
          </a:p>
          <a:p>
            <a:r>
              <a:rPr lang="en-GB">
                <a:latin typeface="Alegreya Sans" panose="00000500000000000000" pitchFamily="2" charset="0"/>
              </a:rPr>
              <a:t>In the following dictionaries, we have identified the actual translation(s) and omitted all other “non-Latin”, so as to avoid false positives:</a:t>
            </a:r>
          </a:p>
          <a:p>
            <a:pPr lvl="1"/>
            <a:r>
              <a:rPr lang="en-GB">
                <a:latin typeface="Alegreya Sans" panose="00000500000000000000" pitchFamily="2" charset="0"/>
              </a:rPr>
              <a:t>Meyer-</a:t>
            </a:r>
            <a:r>
              <a:rPr lang="en-GB" err="1">
                <a:latin typeface="Alegreya Sans" panose="00000500000000000000" pitchFamily="2" charset="0"/>
              </a:rPr>
              <a:t>Lübke</a:t>
            </a:r>
            <a:endParaRPr lang="en-GB">
              <a:latin typeface="Alegreya Sans" panose="00000500000000000000" pitchFamily="2" charset="0"/>
            </a:endParaRPr>
          </a:p>
          <a:p>
            <a:pPr lvl="1"/>
            <a:r>
              <a:rPr lang="en-GB">
                <a:latin typeface="Alegreya Sans" panose="00000500000000000000" pitchFamily="2" charset="0"/>
              </a:rPr>
              <a:t>Montero </a:t>
            </a:r>
            <a:r>
              <a:rPr lang="en-GB" err="1">
                <a:latin typeface="Alegreya Sans" panose="00000500000000000000" pitchFamily="2" charset="0"/>
              </a:rPr>
              <a:t>Cartelle</a:t>
            </a:r>
            <a:endParaRPr lang="en-GB">
              <a:latin typeface="Alegreya Sans" panose="00000500000000000000" pitchFamily="2" charset="0"/>
            </a:endParaRPr>
          </a:p>
          <a:p>
            <a:pPr lvl="1"/>
            <a:r>
              <a:rPr lang="en-GB">
                <a:latin typeface="Alegreya Sans" panose="00000500000000000000" pitchFamily="2" charset="0"/>
              </a:rPr>
              <a:t>Pérez González</a:t>
            </a:r>
          </a:p>
          <a:p>
            <a:pPr lvl="1"/>
            <a:r>
              <a:rPr lang="en-GB" err="1">
                <a:latin typeface="Alegreya Sans" panose="00000500000000000000" pitchFamily="2" charset="0"/>
              </a:rPr>
              <a:t>Schad</a:t>
            </a:r>
            <a:endParaRPr lang="en-GB">
              <a:latin typeface="Alegreya Sans" panose="00000500000000000000" pitchFamily="2" charset="0"/>
            </a:endParaRPr>
          </a:p>
          <a:p>
            <a:pPr lvl="1"/>
            <a:r>
              <a:rPr lang="en-GB" err="1">
                <a:latin typeface="Alegreya Sans" panose="00000500000000000000" pitchFamily="2" charset="0"/>
              </a:rPr>
              <a:t>Stelten</a:t>
            </a:r>
            <a:endParaRPr lang="en-GB"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AEC6CC-789F-E9C4-E326-1AE3A3F41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" y="1701832"/>
            <a:ext cx="5689782" cy="320962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C7BE678-3739-D1FC-61CB-3DE667B88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09" y="1701832"/>
            <a:ext cx="5900046" cy="3321544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AA5A4BA4-1D18-8DA7-0597-AA98F1479EEC}"/>
              </a:ext>
            </a:extLst>
          </p:cNvPr>
          <p:cNvSpPr/>
          <p:nvPr/>
        </p:nvSpPr>
        <p:spPr>
          <a:xfrm>
            <a:off x="6095998" y="2958760"/>
            <a:ext cx="1802046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7F68EA-A3F8-80ED-97B3-A563B62E3E0B}"/>
              </a:ext>
            </a:extLst>
          </p:cNvPr>
          <p:cNvSpPr/>
          <p:nvPr/>
        </p:nvSpPr>
        <p:spPr>
          <a:xfrm>
            <a:off x="8006546" y="2871155"/>
            <a:ext cx="3968342" cy="2285013"/>
          </a:xfrm>
          <a:prstGeom prst="roundRect">
            <a:avLst>
              <a:gd name="adj" fmla="val 5486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32BC9A-328C-D0F1-30BA-4548D5ACFC38}"/>
              </a:ext>
            </a:extLst>
          </p:cNvPr>
          <p:cNvSpPr/>
          <p:nvPr/>
        </p:nvSpPr>
        <p:spPr>
          <a:xfrm>
            <a:off x="177947" y="2725377"/>
            <a:ext cx="5768103" cy="1154100"/>
          </a:xfrm>
          <a:prstGeom prst="roundRect">
            <a:avLst>
              <a:gd name="adj" fmla="val 6643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Same results, different layout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2493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9DAD-0C70-3959-8273-2CF5891F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381" y="1904474"/>
            <a:ext cx="7348170" cy="1229711"/>
          </a:xfrm>
        </p:spPr>
        <p:txBody>
          <a:bodyPr>
            <a:noAutofit/>
          </a:bodyPr>
          <a:lstStyle/>
          <a:p>
            <a:r>
              <a:rPr lang="nl-BE" sz="4800" b="1" err="1">
                <a:latin typeface="Alegreya Sans" panose="00000500000000000000" pitchFamily="2" charset="0"/>
              </a:rPr>
              <a:t>Thank</a:t>
            </a:r>
            <a:r>
              <a:rPr lang="nl-BE" sz="4800" b="1">
                <a:latin typeface="Alegreya Sans" panose="00000500000000000000" pitchFamily="2" charset="0"/>
              </a:rPr>
              <a:t> you </a:t>
            </a:r>
            <a:r>
              <a:rPr lang="nl-BE" sz="4800" b="1" err="1">
                <a:latin typeface="Alegreya Sans" panose="00000500000000000000" pitchFamily="2" charset="0"/>
              </a:rPr>
              <a:t>for</a:t>
            </a:r>
            <a:r>
              <a:rPr lang="nl-BE" sz="4800" b="1">
                <a:latin typeface="Alegreya Sans" panose="00000500000000000000" pitchFamily="2" charset="0"/>
              </a:rPr>
              <a:t> </a:t>
            </a:r>
            <a:r>
              <a:rPr lang="nl-BE" sz="4800" b="1" err="1">
                <a:latin typeface="Alegreya Sans" panose="00000500000000000000" pitchFamily="2" charset="0"/>
              </a:rPr>
              <a:t>using</a:t>
            </a:r>
            <a:r>
              <a:rPr lang="nl-BE" sz="4800" b="1">
                <a:latin typeface="Alegreya Sans" panose="00000500000000000000" pitchFamily="2" charset="0"/>
              </a:rPr>
              <a:t> </a:t>
            </a:r>
            <a:r>
              <a:rPr lang="nl-BE" sz="4800" b="1" err="1">
                <a:latin typeface="Alegreya Sans" panose="00000500000000000000" pitchFamily="2" charset="0"/>
              </a:rPr>
              <a:t>the</a:t>
            </a:r>
            <a:r>
              <a:rPr lang="nl-BE" sz="4800" b="1">
                <a:latin typeface="Alegreya Sans" panose="00000500000000000000" pitchFamily="2" charset="0"/>
              </a:rPr>
              <a:t> </a:t>
            </a:r>
            <a:r>
              <a:rPr lang="nl-BE" sz="4800" b="1" i="1">
                <a:latin typeface="Alegreya Sans" panose="00000500000000000000" pitchFamily="2" charset="0"/>
              </a:rPr>
              <a:t>DLD</a:t>
            </a:r>
            <a:r>
              <a:rPr lang="nl-BE" sz="4800" b="1">
                <a:latin typeface="Alegreya Sans" panose="00000500000000000000" pitchFamily="2" charset="0"/>
              </a:rPr>
              <a:t>!</a:t>
            </a:r>
            <a:endParaRPr lang="en-US" sz="4800" b="1">
              <a:latin typeface="Alegreya Sans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DC517-33EA-7023-9EE1-59045A214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5380" y="3396057"/>
            <a:ext cx="7045999" cy="1448169"/>
          </a:xfrm>
        </p:spPr>
        <p:txBody>
          <a:bodyPr>
            <a:normAutofit/>
          </a:bodyPr>
          <a:lstStyle/>
          <a:p>
            <a:r>
              <a:rPr lang="nl-BE" sz="4400">
                <a:latin typeface="Alegreya Sans" panose="00000500000000000000" pitchFamily="2" charset="0"/>
              </a:rPr>
              <a:t>For more information, go to</a:t>
            </a:r>
            <a:br>
              <a:rPr lang="nl-BE" sz="4400">
                <a:latin typeface="Alegreya Sans" panose="00000500000000000000" pitchFamily="2" charset="0"/>
              </a:rPr>
            </a:br>
            <a:r>
              <a:rPr lang="nl-BE" sz="4400">
                <a:latin typeface="Alegreya Sans" panose="00000500000000000000" pitchFamily="2" charset="0"/>
              </a:rPr>
              <a:t>about.brepolis.net</a:t>
            </a:r>
            <a:endParaRPr lang="en-US" sz="4400">
              <a:latin typeface="Alegreya Sa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18CE6-260C-563B-F489-61C0A46F48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142563B4-04C7-4932-277C-29AC6193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363" y="4370202"/>
            <a:ext cx="1933269" cy="16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AEC6CC-789F-E9C4-E326-1AE3A3F41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" y="1701832"/>
            <a:ext cx="5689782" cy="320962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C7BE678-3739-D1FC-61CB-3DE667B88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09" y="1701832"/>
            <a:ext cx="5900046" cy="3321544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AA5A4BA4-1D18-8DA7-0597-AA98F1479EEC}"/>
              </a:ext>
            </a:extLst>
          </p:cNvPr>
          <p:cNvSpPr/>
          <p:nvPr/>
        </p:nvSpPr>
        <p:spPr>
          <a:xfrm rot="411554">
            <a:off x="3563479" y="3586188"/>
            <a:ext cx="5159035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Number of hits per dictionary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023D94-A441-4E92-65FE-7C42B2E4C742}"/>
              </a:ext>
            </a:extLst>
          </p:cNvPr>
          <p:cNvSpPr/>
          <p:nvPr/>
        </p:nvSpPr>
        <p:spPr>
          <a:xfrm>
            <a:off x="1887322" y="2958760"/>
            <a:ext cx="241401" cy="2672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1C2CB8-A4C9-A6F1-8DFE-DEE0B0E61B85}"/>
              </a:ext>
            </a:extLst>
          </p:cNvPr>
          <p:cNvSpPr/>
          <p:nvPr/>
        </p:nvSpPr>
        <p:spPr>
          <a:xfrm>
            <a:off x="2741981" y="3079075"/>
            <a:ext cx="241401" cy="2672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D10690-490F-EFEB-2F66-2AC86ACB76C0}"/>
              </a:ext>
            </a:extLst>
          </p:cNvPr>
          <p:cNvSpPr/>
          <p:nvPr/>
        </p:nvSpPr>
        <p:spPr>
          <a:xfrm>
            <a:off x="3112249" y="3261808"/>
            <a:ext cx="241401" cy="2672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B7F863-70D7-5504-9CD5-528705252C57}"/>
              </a:ext>
            </a:extLst>
          </p:cNvPr>
          <p:cNvSpPr/>
          <p:nvPr/>
        </p:nvSpPr>
        <p:spPr>
          <a:xfrm>
            <a:off x="802800" y="2958760"/>
            <a:ext cx="241401" cy="2672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AA6461-7D75-F902-267D-E6972F591A27}"/>
              </a:ext>
            </a:extLst>
          </p:cNvPr>
          <p:cNvSpPr/>
          <p:nvPr/>
        </p:nvSpPr>
        <p:spPr>
          <a:xfrm>
            <a:off x="559009" y="3261807"/>
            <a:ext cx="241401" cy="2672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BC2680-0031-312C-0AD6-50B750E831E3}"/>
              </a:ext>
            </a:extLst>
          </p:cNvPr>
          <p:cNvSpPr/>
          <p:nvPr/>
        </p:nvSpPr>
        <p:spPr>
          <a:xfrm>
            <a:off x="9729190" y="3436315"/>
            <a:ext cx="241401" cy="2672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169467-43EA-B27F-C211-C6543E2912AB}"/>
              </a:ext>
            </a:extLst>
          </p:cNvPr>
          <p:cNvSpPr/>
          <p:nvPr/>
        </p:nvSpPr>
        <p:spPr>
          <a:xfrm>
            <a:off x="9343580" y="3758022"/>
            <a:ext cx="241401" cy="2672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4CA183-E88F-F09A-41CB-AAAAE7C780CE}"/>
              </a:ext>
            </a:extLst>
          </p:cNvPr>
          <p:cNvSpPr/>
          <p:nvPr/>
        </p:nvSpPr>
        <p:spPr>
          <a:xfrm>
            <a:off x="9495104" y="4237160"/>
            <a:ext cx="241401" cy="2672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93C383-1D6F-A29A-A299-CB310212F248}"/>
              </a:ext>
            </a:extLst>
          </p:cNvPr>
          <p:cNvSpPr/>
          <p:nvPr/>
        </p:nvSpPr>
        <p:spPr>
          <a:xfrm>
            <a:off x="9471595" y="4719558"/>
            <a:ext cx="241401" cy="2672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AEC6CC-789F-E9C4-E326-1AE3A3F41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" y="1701832"/>
            <a:ext cx="5689782" cy="320962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C7BE678-3739-D1FC-61CB-3DE667B88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09" y="1701832"/>
            <a:ext cx="5900046" cy="3321544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AA5A4BA4-1D18-8DA7-0597-AA98F1479EEC}"/>
              </a:ext>
            </a:extLst>
          </p:cNvPr>
          <p:cNvSpPr/>
          <p:nvPr/>
        </p:nvSpPr>
        <p:spPr>
          <a:xfrm>
            <a:off x="6089409" y="2956899"/>
            <a:ext cx="1802046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7F68EA-A3F8-80ED-97B3-A563B62E3E0B}"/>
              </a:ext>
            </a:extLst>
          </p:cNvPr>
          <p:cNvSpPr/>
          <p:nvPr/>
        </p:nvSpPr>
        <p:spPr>
          <a:xfrm>
            <a:off x="8006546" y="2871155"/>
            <a:ext cx="3968342" cy="2285013"/>
          </a:xfrm>
          <a:prstGeom prst="roundRect">
            <a:avLst>
              <a:gd name="adj" fmla="val 5486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32BC9A-328C-D0F1-30BA-4548D5ACFC38}"/>
              </a:ext>
            </a:extLst>
          </p:cNvPr>
          <p:cNvSpPr/>
          <p:nvPr/>
        </p:nvSpPr>
        <p:spPr>
          <a:xfrm>
            <a:off x="177947" y="2725377"/>
            <a:ext cx="5768103" cy="1154100"/>
          </a:xfrm>
          <a:prstGeom prst="roundRect">
            <a:avLst>
              <a:gd name="adj" fmla="val 6643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1443533" y="390179"/>
            <a:ext cx="9304934" cy="8091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2"/>
                </a:solidFill>
                <a:latin typeface="Alegreya Sans" panose="00000500000000000000" pitchFamily="2" charset="0"/>
              </a:rPr>
              <a:t>+ preview of every first hit per dictionary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58C5C17-7725-BFE9-4991-532265A620F1}"/>
              </a:ext>
            </a:extLst>
          </p:cNvPr>
          <p:cNvSpPr/>
          <p:nvPr/>
        </p:nvSpPr>
        <p:spPr>
          <a:xfrm>
            <a:off x="6851277" y="3557434"/>
            <a:ext cx="1277470" cy="209858"/>
          </a:xfrm>
          <a:prstGeom prst="rightArrow">
            <a:avLst>
              <a:gd name="adj1" fmla="val 50000"/>
              <a:gd name="adj2" fmla="val 1557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F44D86B-92D0-696C-0962-7D2EFA8680D9}"/>
              </a:ext>
            </a:extLst>
          </p:cNvPr>
          <p:cNvSpPr/>
          <p:nvPr/>
        </p:nvSpPr>
        <p:spPr>
          <a:xfrm>
            <a:off x="6851277" y="3879477"/>
            <a:ext cx="1277470" cy="209858"/>
          </a:xfrm>
          <a:prstGeom prst="rightArrow">
            <a:avLst>
              <a:gd name="adj1" fmla="val 50000"/>
              <a:gd name="adj2" fmla="val 1557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8AADE8A-07F9-1AFD-B85A-32CAE910BAD6}"/>
              </a:ext>
            </a:extLst>
          </p:cNvPr>
          <p:cNvSpPr/>
          <p:nvPr/>
        </p:nvSpPr>
        <p:spPr>
          <a:xfrm>
            <a:off x="6851277" y="4382008"/>
            <a:ext cx="1277470" cy="209858"/>
          </a:xfrm>
          <a:prstGeom prst="rightArrow">
            <a:avLst>
              <a:gd name="adj1" fmla="val 50000"/>
              <a:gd name="adj2" fmla="val 1557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06D12FA-51CC-8F05-4E8E-776F0A682FD3}"/>
              </a:ext>
            </a:extLst>
          </p:cNvPr>
          <p:cNvSpPr/>
          <p:nvPr/>
        </p:nvSpPr>
        <p:spPr>
          <a:xfrm>
            <a:off x="6851277" y="4869611"/>
            <a:ext cx="1277470" cy="209858"/>
          </a:xfrm>
          <a:prstGeom prst="rightArrow">
            <a:avLst>
              <a:gd name="adj1" fmla="val 50000"/>
              <a:gd name="adj2" fmla="val 1557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1621F2-041E-E5C5-22D4-5800EB81563D}"/>
              </a:ext>
            </a:extLst>
          </p:cNvPr>
          <p:cNvSpPr/>
          <p:nvPr/>
        </p:nvSpPr>
        <p:spPr>
          <a:xfrm>
            <a:off x="202545" y="4148524"/>
            <a:ext cx="5768103" cy="809122"/>
          </a:xfrm>
          <a:prstGeom prst="roundRect">
            <a:avLst>
              <a:gd name="adj" fmla="val 6643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AEC6CC-789F-E9C4-E326-1AE3A3F41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" y="1701832"/>
            <a:ext cx="5689782" cy="320962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C7BE678-3739-D1FC-61CB-3DE667B88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09" y="1701832"/>
            <a:ext cx="5900046" cy="3321544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AA5A4BA4-1D18-8DA7-0597-AA98F1479EEC}"/>
              </a:ext>
            </a:extLst>
          </p:cNvPr>
          <p:cNvSpPr/>
          <p:nvPr/>
        </p:nvSpPr>
        <p:spPr>
          <a:xfrm>
            <a:off x="6061141" y="3190769"/>
            <a:ext cx="1802046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7F68EA-A3F8-80ED-97B3-A563B62E3E0B}"/>
              </a:ext>
            </a:extLst>
          </p:cNvPr>
          <p:cNvSpPr/>
          <p:nvPr/>
        </p:nvSpPr>
        <p:spPr>
          <a:xfrm>
            <a:off x="8006546" y="2871155"/>
            <a:ext cx="3968342" cy="2285013"/>
          </a:xfrm>
          <a:prstGeom prst="roundRect">
            <a:avLst>
              <a:gd name="adj" fmla="val 5486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32BC9A-328C-D0F1-30BA-4548D5ACFC38}"/>
              </a:ext>
            </a:extLst>
          </p:cNvPr>
          <p:cNvSpPr/>
          <p:nvPr/>
        </p:nvSpPr>
        <p:spPr>
          <a:xfrm>
            <a:off x="177947" y="2725377"/>
            <a:ext cx="5768103" cy="1154100"/>
          </a:xfrm>
          <a:prstGeom prst="roundRect">
            <a:avLst>
              <a:gd name="adj" fmla="val 6643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Condensed view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A48BD2D-775A-91C4-64C7-4E0F20C91D79}"/>
              </a:ext>
            </a:extLst>
          </p:cNvPr>
          <p:cNvSpPr/>
          <p:nvPr/>
        </p:nvSpPr>
        <p:spPr>
          <a:xfrm rot="19466377">
            <a:off x="10475034" y="3317914"/>
            <a:ext cx="1348724" cy="3347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0DDEAB2-688D-47B7-C103-E02C8A272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701832"/>
            <a:ext cx="5900048" cy="3321544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AEC6CC-789F-E9C4-E326-1AE3A3F41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" y="1701832"/>
            <a:ext cx="5689782" cy="3209620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AA5A4BA4-1D18-8DA7-0597-AA98F1479EEC}"/>
              </a:ext>
            </a:extLst>
          </p:cNvPr>
          <p:cNvSpPr/>
          <p:nvPr/>
        </p:nvSpPr>
        <p:spPr>
          <a:xfrm>
            <a:off x="6061141" y="3190769"/>
            <a:ext cx="1802046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7F68EA-A3F8-80ED-97B3-A563B62E3E0B}"/>
              </a:ext>
            </a:extLst>
          </p:cNvPr>
          <p:cNvSpPr/>
          <p:nvPr/>
        </p:nvSpPr>
        <p:spPr>
          <a:xfrm>
            <a:off x="8006546" y="2871155"/>
            <a:ext cx="3968342" cy="2152221"/>
          </a:xfrm>
          <a:prstGeom prst="roundRect">
            <a:avLst>
              <a:gd name="adj" fmla="val 5486"/>
            </a:avLst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32BC9A-328C-D0F1-30BA-4548D5ACFC38}"/>
              </a:ext>
            </a:extLst>
          </p:cNvPr>
          <p:cNvSpPr/>
          <p:nvPr/>
        </p:nvSpPr>
        <p:spPr>
          <a:xfrm>
            <a:off x="177947" y="2725377"/>
            <a:ext cx="5768103" cy="1154100"/>
          </a:xfrm>
          <a:prstGeom prst="roundRect">
            <a:avLst>
              <a:gd name="adj" fmla="val 6643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Condensed view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1059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0DDEAB2-688D-47B7-C103-E02C8A272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701832"/>
            <a:ext cx="5900048" cy="3321544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AEC6CC-789F-E9C4-E326-1AE3A3F41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" y="1701832"/>
            <a:ext cx="5689782" cy="3209620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AA5A4BA4-1D18-8DA7-0597-AA98F1479EEC}"/>
              </a:ext>
            </a:extLst>
          </p:cNvPr>
          <p:cNvSpPr/>
          <p:nvPr/>
        </p:nvSpPr>
        <p:spPr>
          <a:xfrm>
            <a:off x="6061141" y="3190769"/>
            <a:ext cx="1802046" cy="343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7F68EA-A3F8-80ED-97B3-A563B62E3E0B}"/>
              </a:ext>
            </a:extLst>
          </p:cNvPr>
          <p:cNvSpPr/>
          <p:nvPr/>
        </p:nvSpPr>
        <p:spPr>
          <a:xfrm>
            <a:off x="8006546" y="2871155"/>
            <a:ext cx="3968342" cy="2152221"/>
          </a:xfrm>
          <a:prstGeom prst="roundRect">
            <a:avLst>
              <a:gd name="adj" fmla="val 5486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32BC9A-328C-D0F1-30BA-4548D5ACFC38}"/>
              </a:ext>
            </a:extLst>
          </p:cNvPr>
          <p:cNvSpPr/>
          <p:nvPr/>
        </p:nvSpPr>
        <p:spPr>
          <a:xfrm>
            <a:off x="177947" y="2725377"/>
            <a:ext cx="5768103" cy="1154100"/>
          </a:xfrm>
          <a:prstGeom prst="roundRect">
            <a:avLst>
              <a:gd name="adj" fmla="val 6643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2"/>
                </a:solidFill>
                <a:latin typeface="Alegreya Sans" panose="00000500000000000000" pitchFamily="2" charset="0"/>
              </a:rPr>
              <a:t>Switch back to full view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C275F7E-214C-C8A2-EEB8-E1DFA8950089}"/>
              </a:ext>
            </a:extLst>
          </p:cNvPr>
          <p:cNvSpPr/>
          <p:nvPr/>
        </p:nvSpPr>
        <p:spPr>
          <a:xfrm rot="19466377">
            <a:off x="10434692" y="3367044"/>
            <a:ext cx="1348724" cy="3347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9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AEC6CC-789F-E9C4-E326-1AE3A3F41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8" y="1701832"/>
            <a:ext cx="5689782" cy="320962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C7BE678-3739-D1FC-61CB-3DE667B88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09" y="1701832"/>
            <a:ext cx="5900046" cy="33215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94D627-8660-13DC-1666-469F1B7688FF}"/>
              </a:ext>
            </a:extLst>
          </p:cNvPr>
          <p:cNvSpPr txBox="1">
            <a:spLocks/>
          </p:cNvSpPr>
          <p:nvPr/>
        </p:nvSpPr>
        <p:spPr>
          <a:xfrm>
            <a:off x="2290900" y="390179"/>
            <a:ext cx="7610196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Hits in a specific dictionary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DA2ED-4ACD-A587-D746-45BB2D07E73F}"/>
              </a:ext>
            </a:extLst>
          </p:cNvPr>
          <p:cNvSpPr txBox="1">
            <a:spLocks/>
          </p:cNvSpPr>
          <p:nvPr/>
        </p:nvSpPr>
        <p:spPr>
          <a:xfrm>
            <a:off x="979632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Old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CF0924-4ED1-1736-DDF2-F0D3737C2B38}"/>
              </a:ext>
            </a:extLst>
          </p:cNvPr>
          <p:cNvSpPr txBox="1">
            <a:spLocks/>
          </p:cNvSpPr>
          <p:nvPr/>
        </p:nvSpPr>
        <p:spPr>
          <a:xfrm>
            <a:off x="7393593" y="5389024"/>
            <a:ext cx="3358482" cy="8091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accent1"/>
                </a:solidFill>
                <a:latin typeface="Alegreya Sans" panose="00000500000000000000" pitchFamily="2" charset="0"/>
              </a:rPr>
              <a:t>New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41B098-08BF-79C9-AFD4-B12C13D56E94}"/>
              </a:ext>
            </a:extLst>
          </p:cNvPr>
          <p:cNvSpPr/>
          <p:nvPr/>
        </p:nvSpPr>
        <p:spPr>
          <a:xfrm>
            <a:off x="176667" y="3729963"/>
            <a:ext cx="5768103" cy="550798"/>
          </a:xfrm>
          <a:prstGeom prst="roundRect">
            <a:avLst>
              <a:gd name="adj" fmla="val 6643"/>
            </a:avLst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627B915-C8C2-585E-A9BD-FA6B67326887}"/>
              </a:ext>
            </a:extLst>
          </p:cNvPr>
          <p:cNvSpPr/>
          <p:nvPr/>
        </p:nvSpPr>
        <p:spPr>
          <a:xfrm rot="8473158">
            <a:off x="9069752" y="3603832"/>
            <a:ext cx="676092" cy="3347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354B823-C1FC-8515-33FC-AB7CC878BBF8}"/>
              </a:ext>
            </a:extLst>
          </p:cNvPr>
          <p:cNvSpPr txBox="1">
            <a:spLocks/>
          </p:cNvSpPr>
          <p:nvPr/>
        </p:nvSpPr>
        <p:spPr>
          <a:xfrm>
            <a:off x="9322118" y="2926470"/>
            <a:ext cx="2592217" cy="4981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accent2"/>
                </a:solidFill>
                <a:latin typeface="Alegreya Sans" panose="00000500000000000000" pitchFamily="2" charset="0"/>
              </a:rPr>
              <a:t>Click on a dictionary</a:t>
            </a:r>
          </a:p>
        </p:txBody>
      </p:sp>
    </p:spTree>
    <p:extLst>
      <p:ext uri="{BB962C8B-B14F-4D97-AF65-F5344CB8AC3E}">
        <p14:creationId xmlns:p14="http://schemas.microsoft.com/office/powerpoint/2010/main" val="39850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0" grpId="0" animBg="1"/>
      <p:bldP spid="20" grpId="1" animBg="1"/>
      <p:bldP spid="20" grpId="2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70c4ef-f937-421f-b3f5-96dfd024024a" xsi:nil="true"/>
    <lcf76f155ced4ddcb4097134ff3c332f xmlns="d5a61792-4087-415b-a353-296618bea95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502875D7C07419D6973934FB80A01" ma:contentTypeVersion="16" ma:contentTypeDescription="Een nieuw document maken." ma:contentTypeScope="" ma:versionID="b51ea7bd0c46fb042756522f13e93fd1">
  <xsd:schema xmlns:xsd="http://www.w3.org/2001/XMLSchema" xmlns:xs="http://www.w3.org/2001/XMLSchema" xmlns:p="http://schemas.microsoft.com/office/2006/metadata/properties" xmlns:ns2="d5a61792-4087-415b-a353-296618bea95c" xmlns:ns3="f670c4ef-f937-421f-b3f5-96dfd024024a" targetNamespace="http://schemas.microsoft.com/office/2006/metadata/properties" ma:root="true" ma:fieldsID="1b09c6d0d411c6ab1a14548ad1ba53a0" ns2:_="" ns3:_="">
    <xsd:import namespace="d5a61792-4087-415b-a353-296618bea95c"/>
    <xsd:import namespace="f670c4ef-f937-421f-b3f5-96dfd02402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61792-4087-415b-a353-296618bea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5e34cd28-e5fd-42ac-b3f2-476c12c46a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0c4ef-f937-421f-b3f5-96dfd02402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8ce5182-3b94-4293-a294-f531ef64e9f8}" ma:internalName="TaxCatchAll" ma:showField="CatchAllData" ma:web="f670c4ef-f937-421f-b3f5-96dfd02402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AE7D9-67C0-4B50-95C4-DC49416B5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3918E5-C23E-4545-B77C-DBC6E209BCA2}">
  <ds:schemaRefs>
    <ds:schemaRef ds:uri="d5a61792-4087-415b-a353-296618bea95c"/>
    <ds:schemaRef ds:uri="f670c4ef-f937-421f-b3f5-96dfd02402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5D8FF0-9726-4633-9A9A-BF45471CDC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a61792-4087-415b-a353-296618bea95c"/>
    <ds:schemaRef ds:uri="f670c4ef-f937-421f-b3f5-96dfd0240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Widescreen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Alegreya Sans</vt:lpstr>
      <vt:lpstr>Arial</vt:lpstr>
      <vt:lpstr>Calibri</vt:lpstr>
      <vt:lpstr>Calibri Light</vt:lpstr>
      <vt:lpstr>EB Garamond</vt:lpstr>
      <vt:lpstr>Office Theme</vt:lpstr>
      <vt:lpstr>Getting Used to the Database of Latin Dictionaries’ New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 on a Single Dictionary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Lemmas</vt:lpstr>
      <vt:lpstr>PowerPoint Presentation</vt:lpstr>
      <vt:lpstr>PowerPoint Presentation</vt:lpstr>
      <vt:lpstr>PowerPoint Presentation</vt:lpstr>
      <vt:lpstr>PowerPoint Presentation</vt:lpstr>
      <vt:lpstr>Other Improvements</vt:lpstr>
      <vt:lpstr>PowerPoint Presentation</vt:lpstr>
      <vt:lpstr>PowerPoint Presentation</vt:lpstr>
      <vt:lpstr>About the Translations</vt:lpstr>
      <vt:lpstr>Thank you for using the DLD!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UI, old habits</dc:title>
  <dc:creator>Jeroen Lauwers</dc:creator>
  <cp:lastModifiedBy>Laura Viskens</cp:lastModifiedBy>
  <cp:revision>2</cp:revision>
  <dcterms:created xsi:type="dcterms:W3CDTF">2023-05-05T10:08:53Z</dcterms:created>
  <dcterms:modified xsi:type="dcterms:W3CDTF">2023-05-16T13:07:18Z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0x010100854502875D7C07419D6973934FB80A01</vt:lpwstr>
  </property>
  <property fmtid="{D5CDD505-2E9C-101B-9397-08002B2CF9AE}" pid="3" name="MediaServiceImageTags">
    <vt:lpwstr/>
  </property>
</Properties>
</file>